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258" r:id="rId2"/>
    <p:sldId id="256" r:id="rId3"/>
    <p:sldId id="280" r:id="rId4"/>
    <p:sldId id="281" r:id="rId5"/>
    <p:sldId id="257" r:id="rId6"/>
    <p:sldId id="262" r:id="rId7"/>
    <p:sldId id="263" r:id="rId8"/>
    <p:sldId id="272" r:id="rId9"/>
    <p:sldId id="276" r:id="rId10"/>
    <p:sldId id="277" r:id="rId11"/>
    <p:sldId id="278" r:id="rId12"/>
    <p:sldId id="285" r:id="rId13"/>
    <p:sldId id="286" r:id="rId14"/>
    <p:sldId id="279" r:id="rId15"/>
    <p:sldId id="284" r:id="rId16"/>
    <p:sldId id="260" r:id="rId17"/>
    <p:sldId id="264" r:id="rId18"/>
    <p:sldId id="275" r:id="rId19"/>
    <p:sldId id="288" r:id="rId20"/>
    <p:sldId id="261" r:id="rId21"/>
    <p:sldId id="265" r:id="rId22"/>
    <p:sldId id="266" r:id="rId23"/>
    <p:sldId id="267" r:id="rId24"/>
    <p:sldId id="268" r:id="rId25"/>
    <p:sldId id="289" r:id="rId26"/>
  </p:sldIdLst>
  <p:sldSz cx="9144000" cy="6858000" type="screen4x3"/>
  <p:notesSz cx="6858000" cy="9144000"/>
  <p:custDataLst>
    <p:tags r:id="rId27"/>
  </p:custDataLst>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62" d="100"/>
          <a:sy n="62" d="100"/>
        </p:scale>
        <p:origin x="-917" y="-14"/>
      </p:cViewPr>
      <p:guideLst>
        <p:guide orient="horz" pos="2160"/>
        <p:guide pos="2880"/>
      </p:guideLst>
    </p:cSldViewPr>
  </p:slideViewPr>
  <p:notesTextViewPr>
    <p:cViewPr>
      <p:scale>
        <a:sx n="100" d="100"/>
        <a:sy n="100" d="100"/>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tags" Target="tags/tag1.xml" /><Relationship Id="rId28" Type="http://schemas.openxmlformats.org/officeDocument/2006/relationships/presProps" Target="presProps.xml" /><Relationship Id="rId29" Type="http://schemas.openxmlformats.org/officeDocument/2006/relationships/viewProps" Target="viewProps.xml" /><Relationship Id="rId3" Type="http://schemas.openxmlformats.org/officeDocument/2006/relationships/slide" Target="slides/slide2.xml" /><Relationship Id="rId30" Type="http://schemas.openxmlformats.org/officeDocument/2006/relationships/theme" Target="theme/theme1.xml" /><Relationship Id="rId31" Type="http://schemas.openxmlformats.org/officeDocument/2006/relationships/tableStyles" Target="tableStyles.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dgm="http://schemas.openxmlformats.org/drawingml/2006/diagram">
  <dgm:ptLst>
    <dgm:pt modelId="{22631D7B-7F8C-4060-B1ED-8B44C009936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CL"/>
        </a:p>
      </dgm:t>
    </dgm:pt>
    <dgm:pt modelId="{C258FC24-E6ED-428B-BC8E-84A1CB68CAC3}" type="parTrans" cxnId="{0FB8BA18-084F-45A5-B91E-1D7270B6B016}">
      <dgm:prSet/>
      <dgm:spPr/>
      <dgm:t>
        <a:bodyPr/>
        <a:lstStyle/>
        <a:p>
          <a:endParaRPr lang="es-CL"/>
        </a:p>
      </dgm:t>
    </dgm:pt>
    <dgm:pt modelId="{065C42BD-3C5C-4F1D-8C1A-54430205D4C6}">
      <dgm:prSet phldrT="[Texto]"/>
      <dgm:spPr>
        <a:noFill/>
        <a:ln>
          <a:noFill/>
        </a:ln>
      </dgm:spPr>
      <dgm:t>
        <a:bodyPr/>
        <a:lstStyle/>
        <a:p>
          <a:r>
            <a:rPr lang="es-CL">
              <a:solidFill>
                <a:srgbClr val="00B0F0"/>
              </a:solidFill>
              <a:latin typeface="Franklin Gothic Demi Cond" panose="020b0706030402020204" pitchFamily="34" charset="0"/>
            </a:rPr>
            <a:t>COSTA RICA</a:t>
          </a:r>
        </a:p>
      </dgm:t>
    </dgm:pt>
    <dgm:pt modelId="{37C26D61-9AB9-4567-B1EA-F848236EC79C}" type="parTrans" cxnId="{0C665640-4341-49BD-9424-4AFB1E156018}">
      <dgm:prSet/>
      <dgm:spPr/>
      <dgm:t>
        <a:bodyPr/>
        <a:lstStyle/>
        <a:p>
          <a:endParaRPr lang="es-CL"/>
        </a:p>
      </dgm:t>
    </dgm:pt>
    <dgm:pt modelId="{B10C2E85-1BA1-49C5-89C2-B6A1993BB40E}">
      <dgm:prSet phldrT="[Texto]" custT="1"/>
      <dgm:spPr>
        <a:noFill/>
        <a:ln>
          <a:noFill/>
        </a:ln>
      </dgm:spPr>
      <dgm:t>
        <a:bodyPr anchor="ctr"/>
        <a:lstStyle/>
        <a:p>
          <a:pPr algn="l">
            <a:lnSpc>
              <a:spcPct val="100000"/>
            </a:lnSpc>
            <a:buFont typeface="Arial" pitchFamily="34" charset="0"/>
            <a:buChar char="•"/>
          </a:pPr>
          <a:r>
            <a:rPr lang="es-CL" sz="1400" b="0">
              <a:solidFill>
                <a:schemeClr val="bg1"/>
              </a:solidFill>
              <a:latin typeface="Franklin Gothic Book" panose="020b0503020102020204" pitchFamily="34" charset="0"/>
            </a:rPr>
            <a:t>Según el Censo del año 2011 las personas con discapacidad que se encuentran ocupadas, menos de la mitad son mujeres representadas por un 32,4%. Por otra parte, la población en situación de discapacidad inactiva -personas de 15 años y más- un 64% lo representan las mujeres con discapacidad, por ende no reciben remuneración. </a:t>
          </a:r>
        </a:p>
      </dgm:t>
    </dgm:pt>
    <dgm:pt modelId="{6F618AC1-6715-44B4-B8F2-52579AE9FC18}" type="sibTrans" cxnId="{0C665640-4341-49BD-9424-4AFB1E156018}">
      <dgm:prSet/>
      <dgm:spPr/>
      <dgm:t>
        <a:bodyPr/>
        <a:lstStyle/>
        <a:p>
          <a:endParaRPr lang="es-CL"/>
        </a:p>
      </dgm:t>
    </dgm:pt>
    <dgm:pt modelId="{59023D0E-BA67-4E42-BEEE-C2CBDA9D57C2}" type="parTrans" cxnId="{EF1F9F63-F811-4590-9DF7-69593BCD3F86}">
      <dgm:prSet/>
      <dgm:spPr/>
      <dgm:t>
        <a:bodyPr/>
        <a:lstStyle/>
        <a:p>
          <a:endParaRPr lang="es-CL"/>
        </a:p>
      </dgm:t>
    </dgm:pt>
    <dgm:pt modelId="{B411F143-E2BE-4A28-8555-3D26637BABE6}">
      <dgm:prSet phldrT="[Texto]" custT="1"/>
      <dgm:spPr>
        <a:noFill/>
        <a:ln>
          <a:noFill/>
        </a:ln>
      </dgm:spPr>
      <dgm:t>
        <a:bodyPr anchor="ctr"/>
        <a:lstStyle/>
        <a:p>
          <a:pPr algn="l">
            <a:lnSpc>
              <a:spcPct val="100000"/>
            </a:lnSpc>
            <a:buFont typeface="Arial" pitchFamily="34" charset="0"/>
            <a:buChar char="•"/>
          </a:pPr>
          <a:endParaRPr lang="es-CL" sz="1400" b="0">
            <a:solidFill>
              <a:schemeClr val="bg1"/>
            </a:solidFill>
            <a:latin typeface="Franklin Gothic Book" panose="020b0503020102020204" pitchFamily="34" charset="0"/>
          </a:endParaRPr>
        </a:p>
      </dgm:t>
    </dgm:pt>
    <dgm:pt modelId="{4C65BCBA-9F73-41F1-8F06-AF0500485E49}" type="sibTrans" cxnId="{EF1F9F63-F811-4590-9DF7-69593BCD3F86}">
      <dgm:prSet/>
      <dgm:spPr/>
      <dgm:t>
        <a:bodyPr/>
        <a:lstStyle/>
        <a:p>
          <a:endParaRPr lang="es-CL"/>
        </a:p>
      </dgm:t>
    </dgm:pt>
    <dgm:pt modelId="{FD24FCC9-5885-49CA-A32C-6A859A8652BE}" type="parTrans" cxnId="{95A71036-A220-4248-9AA7-869160EF41A7}">
      <dgm:prSet/>
      <dgm:spPr/>
      <dgm:t>
        <a:bodyPr/>
        <a:lstStyle/>
        <a:p>
          <a:endParaRPr lang="es-CL"/>
        </a:p>
      </dgm:t>
    </dgm:pt>
    <dgm:pt modelId="{5BE70974-B591-43B0-A853-E6A5DB3F8159}">
      <dgm:prSet phldrT="[Texto]" custT="1"/>
      <dgm:spPr>
        <a:noFill/>
        <a:ln>
          <a:noFill/>
        </a:ln>
      </dgm:spPr>
      <dgm:t>
        <a:bodyPr anchor="ctr"/>
        <a:lstStyle/>
        <a:p>
          <a:pPr algn="l">
            <a:lnSpc>
              <a:spcPct val="100000"/>
            </a:lnSpc>
            <a:buFont typeface="Arial" pitchFamily="34" charset="0"/>
            <a:buChar char="•"/>
          </a:pPr>
          <a:r>
            <a:rPr lang="es-CL" sz="1400" b="0">
              <a:solidFill>
                <a:schemeClr val="bg1"/>
              </a:solidFill>
              <a:latin typeface="Franklin Gothic Book" panose="020b0503020102020204" pitchFamily="34" charset="0"/>
            </a:rPr>
            <a:t>La mayoría de las mujeres con discapacidad se hallan en pobreza o pobreza extrema, situándolas en un contexto de múltiples discriminaciones.</a:t>
          </a:r>
        </a:p>
      </dgm:t>
    </dgm:pt>
    <dgm:pt modelId="{DFDD5E34-B402-4ECB-8F91-72D4DFE55251}" type="sibTrans" cxnId="{95A71036-A220-4248-9AA7-869160EF41A7}">
      <dgm:prSet/>
      <dgm:spPr/>
      <dgm:t>
        <a:bodyPr/>
        <a:lstStyle/>
        <a:p>
          <a:endParaRPr lang="es-CL"/>
        </a:p>
      </dgm:t>
    </dgm:pt>
    <dgm:pt modelId="{4EF8CC95-B8F8-4A93-96BB-DC09E43D8F69}" type="parTrans" cxnId="{5A420910-E091-4793-ABA6-77F0BAAAB8C0}">
      <dgm:prSet/>
      <dgm:spPr/>
      <dgm:t>
        <a:bodyPr/>
        <a:lstStyle/>
        <a:p>
          <a:endParaRPr lang="es-CL"/>
        </a:p>
      </dgm:t>
    </dgm:pt>
    <dgm:pt modelId="{7F1FF7CB-74CF-4E31-83E1-7CDEAF731C5C}">
      <dgm:prSet phldrT="[Texto]" custT="1"/>
      <dgm:spPr>
        <a:noFill/>
        <a:ln>
          <a:noFill/>
        </a:ln>
      </dgm:spPr>
      <dgm:t>
        <a:bodyPr anchor="ctr"/>
        <a:lstStyle/>
        <a:p>
          <a:pPr algn="l">
            <a:lnSpc>
              <a:spcPct val="100000"/>
            </a:lnSpc>
            <a:buFont typeface="Arial" pitchFamily="34" charset="0"/>
            <a:buChar char="•"/>
          </a:pPr>
          <a:endParaRPr lang="es-CL" sz="1400" b="0">
            <a:solidFill>
              <a:schemeClr val="bg1"/>
            </a:solidFill>
            <a:latin typeface="Franklin Gothic Book" panose="020b0503020102020204" pitchFamily="34" charset="0"/>
          </a:endParaRPr>
        </a:p>
      </dgm:t>
    </dgm:pt>
    <dgm:pt modelId="{38361C41-0293-42F8-A82D-A4F2FFD19412}" type="sibTrans" cxnId="{5A420910-E091-4793-ABA6-77F0BAAAB8C0}">
      <dgm:prSet/>
      <dgm:spPr/>
      <dgm:t>
        <a:bodyPr/>
        <a:lstStyle/>
        <a:p>
          <a:endParaRPr lang="es-CL"/>
        </a:p>
      </dgm:t>
    </dgm:pt>
    <dgm:pt modelId="{AAC4F179-9052-4F01-B688-2AC233B0D3DA}" type="parTrans" cxnId="{C3C1B6AF-9B0A-4415-B75E-10A7F976ADEA}">
      <dgm:prSet/>
      <dgm:spPr/>
      <dgm:t>
        <a:bodyPr/>
        <a:lstStyle/>
        <a:p>
          <a:endParaRPr lang="es-CL"/>
        </a:p>
      </dgm:t>
    </dgm:pt>
    <dgm:pt modelId="{E9525337-7702-4525-9F26-6D4507AE9212}">
      <dgm:prSet phldrT="[Texto]" custT="1"/>
      <dgm:spPr>
        <a:noFill/>
        <a:ln>
          <a:noFill/>
        </a:ln>
      </dgm:spPr>
      <dgm:t>
        <a:bodyPr anchor="ctr"/>
        <a:lstStyle/>
        <a:p>
          <a:pPr algn="l">
            <a:lnSpc>
              <a:spcPct val="100000"/>
            </a:lnSpc>
            <a:buFont typeface="Arial" pitchFamily="34" charset="0"/>
            <a:buChar char="•"/>
          </a:pPr>
          <a:r>
            <a:rPr lang="es-ES_tradnl" sz="1400" b="0">
              <a:solidFill>
                <a:schemeClr val="bg1"/>
              </a:solidFill>
              <a:latin typeface="Franklin Gothic Book" panose="020b0503020102020204" pitchFamily="34" charset="0"/>
            </a:rPr>
            <a:t>En cuanto a las personas con discapacidades mayores de edad, es posible señalar que las discapacidades son más frecuentes en los tramos etarios de 45 a 60 años, en donde en el caso de las mujeres superan las 20 mil personas.</a:t>
          </a:r>
          <a:endParaRPr lang="es-CL" sz="1400" b="0">
            <a:solidFill>
              <a:schemeClr val="bg1"/>
            </a:solidFill>
            <a:latin typeface="Franklin Gothic Book" panose="020b0503020102020204" pitchFamily="34" charset="0"/>
          </a:endParaRPr>
        </a:p>
      </dgm:t>
    </dgm:pt>
    <dgm:pt modelId="{E6A0219B-B21A-4FD7-A1D9-CF89825BFBB4}" type="sibTrans" cxnId="{C3C1B6AF-9B0A-4415-B75E-10A7F976ADEA}">
      <dgm:prSet/>
      <dgm:spPr/>
      <dgm:t>
        <a:bodyPr/>
        <a:lstStyle/>
        <a:p>
          <a:endParaRPr lang="es-CL"/>
        </a:p>
      </dgm:t>
    </dgm:pt>
    <dgm:pt modelId="{2F765F8B-07D6-4A2D-834E-1E0994A27A7A}" type="parTrans" cxnId="{977199F2-2CB4-4D50-A596-20D4E14CA20E}">
      <dgm:prSet/>
      <dgm:spPr/>
      <dgm:t>
        <a:bodyPr/>
        <a:lstStyle/>
        <a:p>
          <a:endParaRPr lang="es-CL"/>
        </a:p>
      </dgm:t>
    </dgm:pt>
    <dgm:pt modelId="{B0BD1056-7026-4F5E-B128-470079376BB7}">
      <dgm:prSet phldrT="[Texto]" custT="1"/>
      <dgm:spPr>
        <a:noFill/>
        <a:ln>
          <a:noFill/>
        </a:ln>
      </dgm:spPr>
      <dgm:t>
        <a:bodyPr anchor="ctr"/>
        <a:lstStyle/>
        <a:p>
          <a:pPr algn="l">
            <a:lnSpc>
              <a:spcPct val="100000"/>
            </a:lnSpc>
            <a:buFont typeface="Arial" pitchFamily="34" charset="0"/>
            <a:buChar char="•"/>
          </a:pPr>
          <a:endParaRPr lang="es-CL" sz="1400" b="0">
            <a:solidFill>
              <a:schemeClr val="bg1"/>
            </a:solidFill>
            <a:latin typeface="Franklin Gothic Book" panose="020b0503020102020204" pitchFamily="34" charset="0"/>
          </a:endParaRPr>
        </a:p>
      </dgm:t>
    </dgm:pt>
    <dgm:pt modelId="{48E71C0D-DB7D-46EC-AB80-64D631C58F44}" type="sibTrans" cxnId="{977199F2-2CB4-4D50-A596-20D4E14CA20E}">
      <dgm:prSet/>
      <dgm:spPr/>
      <dgm:t>
        <a:bodyPr/>
        <a:lstStyle/>
        <a:p>
          <a:endParaRPr lang="es-CL"/>
        </a:p>
      </dgm:t>
    </dgm:pt>
    <dgm:pt modelId="{2D943AC6-4D1D-463A-8EC5-EDECAA0410F7}" type="parTrans" cxnId="{6DF4E6D0-4E58-4350-A7FA-771C52F22113}">
      <dgm:prSet/>
      <dgm:spPr/>
      <dgm:t>
        <a:bodyPr/>
        <a:lstStyle/>
        <a:p>
          <a:endParaRPr lang="es-CL"/>
        </a:p>
      </dgm:t>
    </dgm:pt>
    <dgm:pt modelId="{3BEA5E7C-ACC1-4BE5-9C86-6B825358C794}">
      <dgm:prSet phldrT="[Texto]" custT="1"/>
      <dgm:spPr>
        <a:noFill/>
        <a:ln>
          <a:noFill/>
        </a:ln>
      </dgm:spPr>
      <dgm:t>
        <a:bodyPr anchor="ctr"/>
        <a:lstStyle/>
        <a:p>
          <a:pPr algn="l">
            <a:lnSpc>
              <a:spcPct val="100000"/>
            </a:lnSpc>
            <a:buFont typeface="Arial" pitchFamily="34" charset="0"/>
            <a:buChar char="•"/>
          </a:pPr>
          <a:r>
            <a:rPr lang="es-CL" sz="1400" b="0">
              <a:solidFill>
                <a:schemeClr val="bg1"/>
              </a:solidFill>
              <a:latin typeface="Franklin Gothic Book" panose="020b0503020102020204" pitchFamily="34" charset="0"/>
            </a:rPr>
            <a:t>Las mujeres en situación de discapacidad representan un 7% de la población de mujeres ocupadas, reflejando claras desventajas respecto a las mujeres que no presentan ninguna limitación. </a:t>
          </a:r>
        </a:p>
      </dgm:t>
    </dgm:pt>
    <dgm:pt modelId="{E837C486-0272-4A62-AEC1-B095E4FD4021}" type="sibTrans" cxnId="{6DF4E6D0-4E58-4350-A7FA-771C52F22113}">
      <dgm:prSet/>
      <dgm:spPr/>
      <dgm:t>
        <a:bodyPr/>
        <a:lstStyle/>
        <a:p>
          <a:endParaRPr lang="es-CL"/>
        </a:p>
      </dgm:t>
    </dgm:pt>
    <dgm:pt modelId="{10AD7B6E-F822-4FD6-8D87-85B159E463E3}" type="sibTrans" cxnId="{0FB8BA18-084F-45A5-B91E-1D7270B6B016}">
      <dgm:prSet/>
      <dgm:spPr/>
      <dgm:t>
        <a:bodyPr/>
        <a:lstStyle/>
        <a:p>
          <a:endParaRPr lang="es-CL"/>
        </a:p>
      </dgm:t>
    </dgm:pt>
    <dgm:pt modelId="{B6F7FECE-BA4E-47FF-A660-0C36F36813E7}" type="pres">
      <dgm:prSet presAssocID="{22631D7B-7F8C-4060-B1ED-8B44C0099363}" presName="Name0">
        <dgm:presLayoutVars>
          <dgm:dir/>
          <dgm:animLvl val="lvl"/>
          <dgm:resizeHandles val="exact"/>
        </dgm:presLayoutVars>
      </dgm:prSet>
      <dgm:spPr/>
      <dgm:t>
        <a:bodyPr/>
        <a:lstStyle/>
        <a:p>
          <a:endParaRPr lang="es-CL"/>
        </a:p>
      </dgm:t>
    </dgm:pt>
    <dgm:pt modelId="{14B2E983-732E-4ED1-9359-BDA716227EDF}" type="pres">
      <dgm:prSet presAssocID="{065C42BD-3C5C-4F1D-8C1A-54430205D4C6}" presName="composite"/>
      <dgm:spPr/>
      <dgm:t>
        <a:bodyPr/>
        <a:lstStyle/>
        <a:p/>
      </dgm:t>
    </dgm:pt>
    <dgm:pt modelId="{C59E3E1E-BAC8-4AAF-B92C-F9EAF7801EF9}" type="pres">
      <dgm:prSet presAssocID="{065C42BD-3C5C-4F1D-8C1A-54430205D4C6}" presName="parTx" presStyleLbl="alignNode1" presStyleCnt="1" custScaleY="90910" custLinFactNeighborY="-23069">
        <dgm:presLayoutVars>
          <dgm:chMax val="0"/>
          <dgm:chPref val="0"/>
          <dgm:bulletEnabled val="1"/>
        </dgm:presLayoutVars>
      </dgm:prSet>
      <dgm:spPr/>
      <dgm:t>
        <a:bodyPr/>
        <a:lstStyle/>
        <a:p>
          <a:endParaRPr lang="es-CL"/>
        </a:p>
      </dgm:t>
    </dgm:pt>
    <dgm:pt modelId="{3986EB12-EF3F-4A34-8F45-A27EB2B1568C}" type="pres">
      <dgm:prSet presAssocID="{065C42BD-3C5C-4F1D-8C1A-54430205D4C6}" presName="desTx" presStyleLbl="alignAccFollowNode1" presStyleCnt="1" custLinFactNeighborY="1002">
        <dgm:presLayoutVars>
          <dgm:bulletEnabled val="1"/>
        </dgm:presLayoutVars>
      </dgm:prSet>
      <dgm:spPr/>
      <dgm:t>
        <a:bodyPr/>
        <a:lstStyle/>
        <a:p>
          <a:endParaRPr lang="es-CL"/>
        </a:p>
      </dgm:t>
    </dgm:pt>
  </dgm:ptLst>
  <dgm:cxnLst>
    <dgm:cxn modelId="{0FB8BA18-084F-45A5-B91E-1D7270B6B016}" srcId="{22631D7B-7F8C-4060-B1ED-8B44C0099363}" destId="{065C42BD-3C5C-4F1D-8C1A-54430205D4C6}" srcOrd="0" destOrd="0" parTransId="{C258FC24-E6ED-428B-BC8E-84A1CB68CAC3}" sibTransId="{10AD7B6E-F822-4FD6-8D87-85B159E463E3}"/>
    <dgm:cxn modelId="{0C665640-4341-49BD-9424-4AFB1E156018}" srcId="{065C42BD-3C5C-4F1D-8C1A-54430205D4C6}" destId="{B10C2E85-1BA1-49C5-89C2-B6A1993BB40E}" srcOrd="0" destOrd="0" parTransId="{37C26D61-9AB9-4567-B1EA-F848236EC79C}" sibTransId="{6F618AC1-6715-44B4-B8F2-52579AE9FC18}"/>
    <dgm:cxn modelId="{EF1F9F63-F811-4590-9DF7-69593BCD3F86}" srcId="{065C42BD-3C5C-4F1D-8C1A-54430205D4C6}" destId="{B411F143-E2BE-4A28-8555-3D26637BABE6}" srcOrd="1" destOrd="0" parTransId="{59023D0E-BA67-4E42-BEEE-C2CBDA9D57C2}" sibTransId="{4C65BCBA-9F73-41F1-8F06-AF0500485E49}"/>
    <dgm:cxn modelId="{95A71036-A220-4248-9AA7-869160EF41A7}" srcId="{065C42BD-3C5C-4F1D-8C1A-54430205D4C6}" destId="{5BE70974-B591-43B0-A853-E6A5DB3F8159}" srcOrd="2" destOrd="0" parTransId="{FD24FCC9-5885-49CA-A32C-6A859A8652BE}" sibTransId="{DFDD5E34-B402-4ECB-8F91-72D4DFE55251}"/>
    <dgm:cxn modelId="{5A420910-E091-4793-ABA6-77F0BAAAB8C0}" srcId="{065C42BD-3C5C-4F1D-8C1A-54430205D4C6}" destId="{7F1FF7CB-74CF-4E31-83E1-7CDEAF731C5C}" srcOrd="3" destOrd="0" parTransId="{4EF8CC95-B8F8-4A93-96BB-DC09E43D8F69}" sibTransId="{38361C41-0293-42F8-A82D-A4F2FFD19412}"/>
    <dgm:cxn modelId="{C3C1B6AF-9B0A-4415-B75E-10A7F976ADEA}" srcId="{065C42BD-3C5C-4F1D-8C1A-54430205D4C6}" destId="{E9525337-7702-4525-9F26-6D4507AE9212}" srcOrd="4" destOrd="0" parTransId="{AAC4F179-9052-4F01-B688-2AC233B0D3DA}" sibTransId="{E6A0219B-B21A-4FD7-A1D9-CF89825BFBB4}"/>
    <dgm:cxn modelId="{977199F2-2CB4-4D50-A596-20D4E14CA20E}" srcId="{065C42BD-3C5C-4F1D-8C1A-54430205D4C6}" destId="{B0BD1056-7026-4F5E-B128-470079376BB7}" srcOrd="5" destOrd="0" parTransId="{2F765F8B-07D6-4A2D-834E-1E0994A27A7A}" sibTransId="{48E71C0D-DB7D-46EC-AB80-64D631C58F44}"/>
    <dgm:cxn modelId="{6DF4E6D0-4E58-4350-A7FA-771C52F22113}" srcId="{065C42BD-3C5C-4F1D-8C1A-54430205D4C6}" destId="{3BEA5E7C-ACC1-4BE5-9C86-6B825358C794}" srcOrd="6" destOrd="0" parTransId="{2D943AC6-4D1D-463A-8EC5-EDECAA0410F7}" sibTransId="{E837C486-0272-4A62-AEC1-B095E4FD4021}"/>
    <dgm:cxn modelId="{E4AA837F-484C-487F-A224-4979B6143789}" type="presOf" srcId="{22631D7B-7F8C-4060-B1ED-8B44C0099363}" destId="{B6F7FECE-BA4E-47FF-A660-0C36F36813E7}" srcOrd="0" destOrd="0" presId="urn:microsoft.com/office/officeart/2005/8/layout/hList1"/>
    <dgm:cxn modelId="{638FC9EF-4549-4D9D-868E-90FF4E96ABD2}" type="presParOf" srcId="{B6F7FECE-BA4E-47FF-A660-0C36F36813E7}" destId="{14B2E983-732E-4ED1-9359-BDA716227EDF}" srcOrd="0" destOrd="0" presId="urn:microsoft.com/office/officeart/2005/8/layout/hList1"/>
    <dgm:cxn modelId="{ACFE8FE7-D59F-4FA6-8F72-D7BBD5B8C25F}" type="presParOf" srcId="{14B2E983-732E-4ED1-9359-BDA716227EDF}" destId="{C59E3E1E-BAC8-4AAF-B92C-F9EAF7801EF9}" srcOrd="0" destOrd="0" presId="urn:microsoft.com/office/officeart/2005/8/layout/hList1"/>
    <dgm:cxn modelId="{7BA7BF5C-00C9-4B3F-A94B-D544D63DBEBC}" type="presOf" srcId="{065C42BD-3C5C-4F1D-8C1A-54430205D4C6}" destId="{C59E3E1E-BAC8-4AAF-B92C-F9EAF7801EF9}" srcOrd="0" destOrd="0" presId="urn:microsoft.com/office/officeart/2005/8/layout/hList1"/>
    <dgm:cxn modelId="{C61F6E35-D5A9-496D-8932-1D296EA6DF4B}" type="presParOf" srcId="{14B2E983-732E-4ED1-9359-BDA716227EDF}" destId="{3986EB12-EF3F-4A34-8F45-A27EB2B1568C}" srcOrd="1" destOrd="0" presId="urn:microsoft.com/office/officeart/2005/8/layout/hList1"/>
    <dgm:cxn modelId="{3AACC31C-6EE2-4194-8835-56E8DC1070BB}" type="presOf" srcId="{B10C2E85-1BA1-49C5-89C2-B6A1993BB40E}" destId="{3986EB12-EF3F-4A34-8F45-A27EB2B1568C}" srcOrd="0" destOrd="0" presId="urn:microsoft.com/office/officeart/2005/8/layout/hList1"/>
    <dgm:cxn modelId="{E908FBB6-BB83-420D-956C-26DEC53862BC}" type="presOf" srcId="{B411F143-E2BE-4A28-8555-3D26637BABE6}" destId="{3986EB12-EF3F-4A34-8F45-A27EB2B1568C}" srcOrd="0" destOrd="1" presId="urn:microsoft.com/office/officeart/2005/8/layout/hList1"/>
    <dgm:cxn modelId="{2ACA2A3F-D804-4BD7-B32B-FF228FA1FD36}" type="presOf" srcId="{5BE70974-B591-43B0-A853-E6A5DB3F8159}" destId="{3986EB12-EF3F-4A34-8F45-A27EB2B1568C}" srcOrd="0" destOrd="2" presId="urn:microsoft.com/office/officeart/2005/8/layout/hList1"/>
    <dgm:cxn modelId="{BF1D88D8-4317-44EE-8739-4448D5E13269}" type="presOf" srcId="{7F1FF7CB-74CF-4E31-83E1-7CDEAF731C5C}" destId="{3986EB12-EF3F-4A34-8F45-A27EB2B1568C}" srcOrd="0" destOrd="3" presId="urn:microsoft.com/office/officeart/2005/8/layout/hList1"/>
    <dgm:cxn modelId="{45E35A43-7416-4507-80E3-C2A8F8F4FD11}" type="presOf" srcId="{E9525337-7702-4525-9F26-6D4507AE9212}" destId="{3986EB12-EF3F-4A34-8F45-A27EB2B1568C}" srcOrd="0" destOrd="4" presId="urn:microsoft.com/office/officeart/2005/8/layout/hList1"/>
    <dgm:cxn modelId="{4BB1803A-9CEE-43E6-85AE-E7CFE92ACE55}" type="presOf" srcId="{B0BD1056-7026-4F5E-B128-470079376BB7}" destId="{3986EB12-EF3F-4A34-8F45-A27EB2B1568C}" srcOrd="0" destOrd="5" presId="urn:microsoft.com/office/officeart/2005/8/layout/hList1"/>
    <dgm:cxn modelId="{330E54CF-75BD-4CF9-AC64-E35C3F09C70E}" type="presOf" srcId="{3BEA5E7C-ACC1-4BE5-9C86-6B825358C794}" destId="{3986EB12-EF3F-4A34-8F45-A27EB2B1568C}" srcOrd="0" destOrd="6" presId="urn:microsoft.com/office/officeart/2005/8/layout/hList1"/>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ata2.xml><?xml version="1.0" encoding="utf-8"?>
<dgm:dataModel xmlns:a="http://schemas.openxmlformats.org/drawingml/2006/main" xmlns:r="http://schemas.openxmlformats.org/officeDocument/2006/relationships" xmlns:dgm="http://schemas.openxmlformats.org/drawingml/2006/diagram">
  <dgm:ptLst>
    <dgm:pt modelId="{22631D7B-7F8C-4060-B1ED-8B44C009936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CL"/>
        </a:p>
      </dgm:t>
    </dgm:pt>
    <dgm:pt modelId="{C258FC24-E6ED-428B-BC8E-84A1CB68CAC3}" type="parTrans" cxnId="{685A4766-BC17-4D10-A417-B0063B126A2E}">
      <dgm:prSet/>
      <dgm:spPr/>
      <dgm:t>
        <a:bodyPr/>
        <a:lstStyle/>
        <a:p>
          <a:endParaRPr lang="es-CL"/>
        </a:p>
      </dgm:t>
    </dgm:pt>
    <dgm:pt modelId="{065C42BD-3C5C-4F1D-8C1A-54430205D4C6}">
      <dgm:prSet phldrT="[Texto]"/>
      <dgm:spPr>
        <a:noFill/>
        <a:ln>
          <a:noFill/>
        </a:ln>
      </dgm:spPr>
      <dgm:t>
        <a:bodyPr/>
        <a:lstStyle/>
        <a:p>
          <a:r>
            <a:rPr lang="es-CL">
              <a:solidFill>
                <a:srgbClr val="00B0F0"/>
              </a:solidFill>
              <a:latin typeface="Franklin Gothic Demi Cond" panose="020b0706030402020204" pitchFamily="34" charset="0"/>
            </a:rPr>
            <a:t>CHILE</a:t>
          </a:r>
        </a:p>
      </dgm:t>
    </dgm:pt>
    <dgm:pt modelId="{37C26D61-9AB9-4567-B1EA-F848236EC79C}" type="parTrans" cxnId="{ACF5572C-D974-4DD2-88E7-5676892DB1C7}">
      <dgm:prSet/>
      <dgm:spPr/>
      <dgm:t>
        <a:bodyPr/>
        <a:lstStyle/>
        <a:p>
          <a:endParaRPr lang="es-CL"/>
        </a:p>
      </dgm:t>
    </dgm:pt>
    <dgm:pt modelId="{B10C2E85-1BA1-49C5-89C2-B6A1993BB40E}">
      <dgm:prSet phldrT="[Texto]" custT="1"/>
      <dgm:spPr>
        <a:noFill/>
        <a:ln>
          <a:noFill/>
        </a:ln>
      </dgm:spPr>
      <dgm:t>
        <a:bodyPr anchor="ctr"/>
        <a:lstStyle/>
        <a:p>
          <a:pPr algn="l">
            <a:lnSpc>
              <a:spcPct val="100000"/>
            </a:lnSpc>
            <a:buFont typeface="Arial" pitchFamily="34" charset="0"/>
            <a:buChar char="•"/>
          </a:pPr>
          <a:r>
            <a:rPr lang="es-CL" sz="1400" b="0">
              <a:solidFill>
                <a:schemeClr val="bg1"/>
              </a:solidFill>
              <a:latin typeface="Franklin Gothic Book" panose="020b0503020102020204" pitchFamily="34" charset="0"/>
            </a:rPr>
            <a:t>La población de 15 año o más con discapacidades económicamente activa, corresponde solo al 15,2% del total de dicha población, acentuándose esta brecha según género, ya que un 72,59% de los hombres con discapacidad se encuentra ocupado versus  un 27,41% de las mujeres con discapacidad. </a:t>
          </a:r>
        </a:p>
      </dgm:t>
    </dgm:pt>
    <dgm:pt modelId="{6F618AC1-6715-44B4-B8F2-52579AE9FC18}" type="sibTrans" cxnId="{ACF5572C-D974-4DD2-88E7-5676892DB1C7}">
      <dgm:prSet/>
      <dgm:spPr/>
      <dgm:t>
        <a:bodyPr/>
        <a:lstStyle/>
        <a:p>
          <a:endParaRPr lang="es-CL"/>
        </a:p>
      </dgm:t>
    </dgm:pt>
    <dgm:pt modelId="{C45ED121-B741-4E86-8127-9270F06BF049}" type="parTrans" cxnId="{3CACCD9A-BFF9-48EB-8EBD-CAD775A1DA2E}">
      <dgm:prSet/>
      <dgm:spPr/>
      <dgm:t>
        <a:bodyPr/>
        <a:lstStyle/>
        <a:p>
          <a:endParaRPr lang="es-ES"/>
        </a:p>
      </dgm:t>
    </dgm:pt>
    <dgm:pt modelId="{C5620ADF-BF21-4518-8659-72D5447AB64D}">
      <dgm:prSet phldrT="[Texto]" custT="1"/>
      <dgm:spPr>
        <a:noFill/>
        <a:ln>
          <a:noFill/>
        </a:ln>
      </dgm:spPr>
      <dgm:t>
        <a:bodyPr/>
        <a:lstStyle/>
        <a:p>
          <a:pPr algn="l">
            <a:lnSpc>
              <a:spcPct val="100000"/>
            </a:lnSpc>
            <a:buFont typeface="Arial" pitchFamily="34" charset="0"/>
            <a:buChar char="•"/>
          </a:pPr>
          <a:endParaRPr lang="es-CL" sz="1400" b="0">
            <a:solidFill>
              <a:schemeClr val="bg1"/>
            </a:solidFill>
            <a:latin typeface="Franklin Gothic Book" panose="020b0503020102020204" pitchFamily="34" charset="0"/>
          </a:endParaRPr>
        </a:p>
      </dgm:t>
    </dgm:pt>
    <dgm:pt modelId="{3099B258-5B23-4BC8-9749-B1C92AEADAF8}" type="sibTrans" cxnId="{3CACCD9A-BFF9-48EB-8EBD-CAD775A1DA2E}">
      <dgm:prSet/>
      <dgm:spPr/>
      <dgm:t>
        <a:bodyPr/>
        <a:lstStyle/>
        <a:p>
          <a:endParaRPr lang="es-ES"/>
        </a:p>
      </dgm:t>
    </dgm:pt>
    <dgm:pt modelId="{8B2E7864-F01B-4B9C-9380-F5E2C2D897B6}" type="parTrans" cxnId="{C04F0D1F-D7B9-4EFE-AD79-CE16AB035AFD}">
      <dgm:prSet/>
      <dgm:spPr/>
      <dgm:t>
        <a:bodyPr/>
        <a:lstStyle/>
        <a:p>
          <a:endParaRPr lang="es-ES"/>
        </a:p>
      </dgm:t>
    </dgm:pt>
    <dgm:pt modelId="{04134CBA-ED04-441F-A8D9-D8BA1F7FDA8A}">
      <dgm:prSet phldrT="[Texto]" custT="1"/>
      <dgm:spPr>
        <a:noFill/>
        <a:ln>
          <a:noFill/>
        </a:ln>
      </dgm:spPr>
      <dgm:t>
        <a:bodyPr/>
        <a:lstStyle/>
        <a:p>
          <a:pPr algn="l">
            <a:lnSpc>
              <a:spcPct val="100000"/>
            </a:lnSpc>
            <a:buFont typeface="Arial" pitchFamily="34" charset="0"/>
            <a:buChar char="•"/>
          </a:pPr>
          <a:r>
            <a:rPr lang="es-CL" sz="1400" b="0">
              <a:solidFill>
                <a:schemeClr val="bg1"/>
              </a:solidFill>
              <a:latin typeface="Franklin Gothic Book" panose="020b0503020102020204" pitchFamily="34" charset="0"/>
            </a:rPr>
            <a:t>Nuevamente la desigualdad en inclusión laboral se refleja en esta encuesta, en donde el 61,3% de las personas con discapacidad que realizan un trabajo remunerado son hombres, mientras que un 38,7% son mujeres.</a:t>
          </a:r>
        </a:p>
      </dgm:t>
    </dgm:pt>
    <dgm:pt modelId="{79D38092-7ED8-4BDA-96D7-8D2660FA751F}" type="sibTrans" cxnId="{C04F0D1F-D7B9-4EFE-AD79-CE16AB035AFD}">
      <dgm:prSet/>
      <dgm:spPr/>
      <dgm:t>
        <a:bodyPr/>
        <a:lstStyle/>
        <a:p>
          <a:endParaRPr lang="es-ES"/>
        </a:p>
      </dgm:t>
    </dgm:pt>
    <dgm:pt modelId="{D6C9FCE5-2D2A-4F53-BB0B-B6C571585944}" type="parTrans" cxnId="{DED2DD78-DD90-4539-8AD3-1D0C348E8C4E}">
      <dgm:prSet/>
      <dgm:spPr/>
      <dgm:t>
        <a:bodyPr/>
        <a:lstStyle/>
        <a:p>
          <a:endParaRPr lang="es-ES"/>
        </a:p>
      </dgm:t>
    </dgm:pt>
    <dgm:pt modelId="{F5AD023D-8A03-46F9-A27B-AB87F9145716}">
      <dgm:prSet phldrT="[Texto]" custT="1"/>
      <dgm:spPr>
        <a:noFill/>
        <a:ln>
          <a:noFill/>
        </a:ln>
      </dgm:spPr>
      <dgm:t>
        <a:bodyPr/>
        <a:lstStyle/>
        <a:p>
          <a:pPr algn="l">
            <a:lnSpc>
              <a:spcPct val="100000"/>
            </a:lnSpc>
            <a:buFont typeface="Arial" pitchFamily="34" charset="0"/>
            <a:buChar char="•"/>
          </a:pPr>
          <a:endParaRPr lang="es-CL" sz="1400" b="0">
            <a:solidFill>
              <a:schemeClr val="bg1"/>
            </a:solidFill>
            <a:latin typeface="Franklin Gothic Book" panose="020b0503020102020204" pitchFamily="34" charset="0"/>
          </a:endParaRPr>
        </a:p>
      </dgm:t>
    </dgm:pt>
    <dgm:pt modelId="{520AE5A3-7E90-42AC-A2E6-59FE7C45761B}" type="sibTrans" cxnId="{DED2DD78-DD90-4539-8AD3-1D0C348E8C4E}">
      <dgm:prSet/>
      <dgm:spPr/>
      <dgm:t>
        <a:bodyPr/>
        <a:lstStyle/>
        <a:p>
          <a:endParaRPr lang="es-ES"/>
        </a:p>
      </dgm:t>
    </dgm:pt>
    <dgm:pt modelId="{868E4BF6-6B55-4C87-A21E-A56AA4E568B7}" type="parTrans" cxnId="{7CDC95BF-9338-4391-9AEC-497DBB46BA8E}">
      <dgm:prSet/>
      <dgm:spPr/>
      <dgm:t>
        <a:bodyPr/>
        <a:lstStyle/>
        <a:p>
          <a:endParaRPr lang="es-ES"/>
        </a:p>
      </dgm:t>
    </dgm:pt>
    <dgm:pt modelId="{A39826A6-BE18-4E67-A056-C7E6062B9725}">
      <dgm:prSet phldrT="[Texto]" custT="1"/>
      <dgm:spPr>
        <a:noFill/>
        <a:ln>
          <a:noFill/>
        </a:ln>
      </dgm:spPr>
      <dgm:t>
        <a:bodyPr/>
        <a:lstStyle/>
        <a:p>
          <a:pPr algn="l">
            <a:lnSpc>
              <a:spcPct val="100000"/>
            </a:lnSpc>
            <a:buFont typeface="Arial" pitchFamily="34" charset="0"/>
            <a:buChar char="•"/>
          </a:pPr>
          <a:r>
            <a:rPr lang="es-CL" sz="1400" b="0">
              <a:solidFill>
                <a:schemeClr val="bg1"/>
              </a:solidFill>
              <a:latin typeface="Franklin Gothic Book" panose="020b0503020102020204" pitchFamily="34" charset="0"/>
            </a:rPr>
            <a:t>Según el Censo 2002, son las mujeres las que tienen un mayor porcentaje asociado a las actividades del quehacer del hogar (86,46%), rol asociado históricamente al género.</a:t>
          </a:r>
        </a:p>
      </dgm:t>
    </dgm:pt>
    <dgm:pt modelId="{B5D83584-C503-4ED4-94D4-85D0FB67C537}" type="sibTrans" cxnId="{7CDC95BF-9338-4391-9AEC-497DBB46BA8E}">
      <dgm:prSet/>
      <dgm:spPr/>
      <dgm:t>
        <a:bodyPr/>
        <a:lstStyle/>
        <a:p>
          <a:endParaRPr lang="es-ES"/>
        </a:p>
      </dgm:t>
    </dgm:pt>
    <dgm:pt modelId="{BA7A47B5-D974-4FBA-8187-2EF7254A73E7}" type="parTrans" cxnId="{8A819A6F-8376-41AB-80BB-2D2FE6A16279}">
      <dgm:prSet/>
      <dgm:spPr/>
      <dgm:t>
        <a:bodyPr/>
        <a:lstStyle/>
        <a:p>
          <a:endParaRPr lang="es-ES"/>
        </a:p>
      </dgm:t>
    </dgm:pt>
    <dgm:pt modelId="{5FEAB9BE-17ED-4E67-8004-967609905264}">
      <dgm:prSet phldrT="[Texto]" custT="1"/>
      <dgm:spPr>
        <a:noFill/>
        <a:ln>
          <a:noFill/>
        </a:ln>
      </dgm:spPr>
      <dgm:t>
        <a:bodyPr/>
        <a:lstStyle/>
        <a:p>
          <a:pPr algn="l">
            <a:lnSpc>
              <a:spcPct val="100000"/>
            </a:lnSpc>
            <a:buFont typeface="Arial" pitchFamily="34" charset="0"/>
            <a:buChar char="•"/>
          </a:pPr>
          <a:endParaRPr lang="es-CL" sz="1400" b="0">
            <a:solidFill>
              <a:schemeClr val="bg1"/>
            </a:solidFill>
            <a:latin typeface="Franklin Gothic Book" panose="020b0503020102020204" pitchFamily="34" charset="0"/>
          </a:endParaRPr>
        </a:p>
      </dgm:t>
    </dgm:pt>
    <dgm:pt modelId="{D179423C-1CAC-4572-8629-8CB1C2F62E31}" type="sibTrans" cxnId="{8A819A6F-8376-41AB-80BB-2D2FE6A16279}">
      <dgm:prSet/>
      <dgm:spPr/>
      <dgm:t>
        <a:bodyPr/>
        <a:lstStyle/>
        <a:p>
          <a:endParaRPr lang="es-ES"/>
        </a:p>
      </dgm:t>
    </dgm:pt>
    <dgm:pt modelId="{5F4A9E3E-82FE-42B5-AC6E-E89D93598EE7}" type="parTrans" cxnId="{1C0D6D3C-1D0F-4762-B15F-A66E2430A9F8}">
      <dgm:prSet/>
      <dgm:spPr/>
      <dgm:t>
        <a:bodyPr/>
        <a:lstStyle/>
        <a:p>
          <a:endParaRPr lang="es-ES"/>
        </a:p>
      </dgm:t>
    </dgm:pt>
    <dgm:pt modelId="{0A2B31C0-6490-4A9F-9FB7-06363EAA3621}">
      <dgm:prSet phldrT="[Texto]" custT="1"/>
      <dgm:spPr>
        <a:noFill/>
        <a:ln>
          <a:noFill/>
        </a:ln>
      </dgm:spPr>
      <dgm:t>
        <a:bodyPr/>
        <a:lstStyle/>
        <a:p>
          <a:pPr algn="l">
            <a:lnSpc>
              <a:spcPct val="100000"/>
            </a:lnSpc>
            <a:buFont typeface="Arial" pitchFamily="34" charset="0"/>
            <a:buChar char="•"/>
          </a:pPr>
          <a:r>
            <a:rPr lang="es-CL" sz="1400" b="0">
              <a:solidFill>
                <a:schemeClr val="bg1"/>
              </a:solidFill>
              <a:latin typeface="Franklin Gothic Book" panose="020b0503020102020204" pitchFamily="34" charset="0"/>
            </a:rPr>
            <a:t>Las mujeres sin discapacidad tienen mayor porcentaje (67,9%) trabajando asalariadas, que las mujeres con discapacidad (53,2%) </a:t>
          </a:r>
        </a:p>
      </dgm:t>
    </dgm:pt>
    <dgm:pt modelId="{954EB71B-3C05-4038-B7D5-F5BCE35D309C}" type="sibTrans" cxnId="{1C0D6D3C-1D0F-4762-B15F-A66E2430A9F8}">
      <dgm:prSet/>
      <dgm:spPr/>
      <dgm:t>
        <a:bodyPr/>
        <a:lstStyle/>
        <a:p>
          <a:endParaRPr lang="es-ES"/>
        </a:p>
      </dgm:t>
    </dgm:pt>
    <dgm:pt modelId="{C6E024A5-88BF-4833-B4CD-DED532DEA5E4}" type="parTrans" cxnId="{9632A1D0-7C32-4592-845D-5C48CDAF567F}">
      <dgm:prSet/>
      <dgm:spPr/>
      <dgm:t>
        <a:bodyPr/>
        <a:lstStyle/>
        <a:p>
          <a:endParaRPr lang="es-ES"/>
        </a:p>
      </dgm:t>
    </dgm:pt>
    <dgm:pt modelId="{5EF5E545-27AE-467E-BB34-204635C10E1B}">
      <dgm:prSet phldrT="[Texto]" custT="1"/>
      <dgm:spPr>
        <a:noFill/>
        <a:ln>
          <a:noFill/>
        </a:ln>
      </dgm:spPr>
      <dgm:t>
        <a:bodyPr anchor="ctr"/>
        <a:lstStyle/>
        <a:p>
          <a:pPr algn="l">
            <a:lnSpc>
              <a:spcPct val="100000"/>
            </a:lnSpc>
            <a:buFont typeface="Arial" pitchFamily="34" charset="0"/>
            <a:buChar char="•"/>
          </a:pPr>
          <a:endParaRPr lang="es-CL" sz="1400" b="1">
            <a:solidFill>
              <a:schemeClr val="bg1"/>
            </a:solidFill>
          </a:endParaRPr>
        </a:p>
      </dgm:t>
    </dgm:pt>
    <dgm:pt modelId="{03C9B1C9-9728-4C66-9439-E3AD0DCE931B}" type="sibTrans" cxnId="{9632A1D0-7C32-4592-845D-5C48CDAF567F}">
      <dgm:prSet/>
      <dgm:spPr/>
      <dgm:t>
        <a:bodyPr/>
        <a:lstStyle/>
        <a:p>
          <a:endParaRPr lang="es-ES"/>
        </a:p>
      </dgm:t>
    </dgm:pt>
    <dgm:pt modelId="{10AD7B6E-F822-4FD6-8D87-85B159E463E3}" type="sibTrans" cxnId="{685A4766-BC17-4D10-A417-B0063B126A2E}">
      <dgm:prSet/>
      <dgm:spPr/>
      <dgm:t>
        <a:bodyPr/>
        <a:lstStyle/>
        <a:p>
          <a:endParaRPr lang="es-CL"/>
        </a:p>
      </dgm:t>
    </dgm:pt>
    <dgm:pt modelId="{B6F7FECE-BA4E-47FF-A660-0C36F36813E7}" type="pres">
      <dgm:prSet presAssocID="{22631D7B-7F8C-4060-B1ED-8B44C0099363}" presName="Name0">
        <dgm:presLayoutVars>
          <dgm:dir/>
          <dgm:animLvl val="lvl"/>
          <dgm:resizeHandles val="exact"/>
        </dgm:presLayoutVars>
      </dgm:prSet>
      <dgm:spPr/>
      <dgm:t>
        <a:bodyPr/>
        <a:lstStyle/>
        <a:p>
          <a:endParaRPr lang="es-CL"/>
        </a:p>
      </dgm:t>
    </dgm:pt>
    <dgm:pt modelId="{14B2E983-732E-4ED1-9359-BDA716227EDF}" type="pres">
      <dgm:prSet presAssocID="{065C42BD-3C5C-4F1D-8C1A-54430205D4C6}" presName="composite"/>
      <dgm:spPr/>
      <dgm:t>
        <a:bodyPr/>
        <a:lstStyle/>
        <a:p/>
      </dgm:t>
    </dgm:pt>
    <dgm:pt modelId="{C59E3E1E-BAC8-4AAF-B92C-F9EAF7801EF9}" type="pres">
      <dgm:prSet presAssocID="{065C42BD-3C5C-4F1D-8C1A-54430205D4C6}" presName="parTx" presStyleLbl="alignNode1" presStyleCnt="1" custScaleY="90910" custLinFactNeighborY="-23069">
        <dgm:presLayoutVars>
          <dgm:chMax val="0"/>
          <dgm:chPref val="0"/>
          <dgm:bulletEnabled val="1"/>
        </dgm:presLayoutVars>
      </dgm:prSet>
      <dgm:spPr/>
      <dgm:t>
        <a:bodyPr/>
        <a:lstStyle/>
        <a:p>
          <a:endParaRPr lang="es-CL"/>
        </a:p>
      </dgm:t>
    </dgm:pt>
    <dgm:pt modelId="{3986EB12-EF3F-4A34-8F45-A27EB2B1568C}" type="pres">
      <dgm:prSet presAssocID="{065C42BD-3C5C-4F1D-8C1A-54430205D4C6}" presName="desTx" presStyleLbl="alignAccFollowNode1" presStyleCnt="1" custLinFactNeighborY="1002">
        <dgm:presLayoutVars>
          <dgm:bulletEnabled val="1"/>
        </dgm:presLayoutVars>
      </dgm:prSet>
      <dgm:spPr/>
      <dgm:t>
        <a:bodyPr/>
        <a:lstStyle/>
        <a:p>
          <a:endParaRPr lang="es-CL"/>
        </a:p>
      </dgm:t>
    </dgm:pt>
  </dgm:ptLst>
  <dgm:cxnLst>
    <dgm:cxn modelId="{685A4766-BC17-4D10-A417-B0063B126A2E}" srcId="{22631D7B-7F8C-4060-B1ED-8B44C0099363}" destId="{065C42BD-3C5C-4F1D-8C1A-54430205D4C6}" srcOrd="0" destOrd="0" parTransId="{C258FC24-E6ED-428B-BC8E-84A1CB68CAC3}" sibTransId="{10AD7B6E-F822-4FD6-8D87-85B159E463E3}"/>
    <dgm:cxn modelId="{ACF5572C-D974-4DD2-88E7-5676892DB1C7}" srcId="{065C42BD-3C5C-4F1D-8C1A-54430205D4C6}" destId="{B10C2E85-1BA1-49C5-89C2-B6A1993BB40E}" srcOrd="0" destOrd="0" parTransId="{37C26D61-9AB9-4567-B1EA-F848236EC79C}" sibTransId="{6F618AC1-6715-44B4-B8F2-52579AE9FC18}"/>
    <dgm:cxn modelId="{3CACCD9A-BFF9-48EB-8EBD-CAD775A1DA2E}" srcId="{065C42BD-3C5C-4F1D-8C1A-54430205D4C6}" destId="{C5620ADF-BF21-4518-8659-72D5447AB64D}" srcOrd="1" destOrd="0" parTransId="{C45ED121-B741-4E86-8127-9270F06BF049}" sibTransId="{3099B258-5B23-4BC8-9749-B1C92AEADAF8}"/>
    <dgm:cxn modelId="{C04F0D1F-D7B9-4EFE-AD79-CE16AB035AFD}" srcId="{065C42BD-3C5C-4F1D-8C1A-54430205D4C6}" destId="{04134CBA-ED04-441F-A8D9-D8BA1F7FDA8A}" srcOrd="2" destOrd="0" parTransId="{8B2E7864-F01B-4B9C-9380-F5E2C2D897B6}" sibTransId="{79D38092-7ED8-4BDA-96D7-8D2660FA751F}"/>
    <dgm:cxn modelId="{DED2DD78-DD90-4539-8AD3-1D0C348E8C4E}" srcId="{065C42BD-3C5C-4F1D-8C1A-54430205D4C6}" destId="{F5AD023D-8A03-46F9-A27B-AB87F9145716}" srcOrd="3" destOrd="0" parTransId="{D6C9FCE5-2D2A-4F53-BB0B-B6C571585944}" sibTransId="{520AE5A3-7E90-42AC-A2E6-59FE7C45761B}"/>
    <dgm:cxn modelId="{7CDC95BF-9338-4391-9AEC-497DBB46BA8E}" srcId="{065C42BD-3C5C-4F1D-8C1A-54430205D4C6}" destId="{A39826A6-BE18-4E67-A056-C7E6062B9725}" srcOrd="4" destOrd="0" parTransId="{868E4BF6-6B55-4C87-A21E-A56AA4E568B7}" sibTransId="{B5D83584-C503-4ED4-94D4-85D0FB67C537}"/>
    <dgm:cxn modelId="{8A819A6F-8376-41AB-80BB-2D2FE6A16279}" srcId="{065C42BD-3C5C-4F1D-8C1A-54430205D4C6}" destId="{5FEAB9BE-17ED-4E67-8004-967609905264}" srcOrd="5" destOrd="0" parTransId="{BA7A47B5-D974-4FBA-8187-2EF7254A73E7}" sibTransId="{D179423C-1CAC-4572-8629-8CB1C2F62E31}"/>
    <dgm:cxn modelId="{1C0D6D3C-1D0F-4762-B15F-A66E2430A9F8}" srcId="{065C42BD-3C5C-4F1D-8C1A-54430205D4C6}" destId="{0A2B31C0-6490-4A9F-9FB7-06363EAA3621}" srcOrd="6" destOrd="0" parTransId="{5F4A9E3E-82FE-42B5-AC6E-E89D93598EE7}" sibTransId="{954EB71B-3C05-4038-B7D5-F5BCE35D309C}"/>
    <dgm:cxn modelId="{9632A1D0-7C32-4592-845D-5C48CDAF567F}" srcId="{065C42BD-3C5C-4F1D-8C1A-54430205D4C6}" destId="{5EF5E545-27AE-467E-BB34-204635C10E1B}" srcOrd="7" destOrd="0" parTransId="{C6E024A5-88BF-4833-B4CD-DED532DEA5E4}" sibTransId="{03C9B1C9-9728-4C66-9439-E3AD0DCE931B}"/>
    <dgm:cxn modelId="{5D3FE499-C882-4B2A-8DD0-238277373570}" type="presOf" srcId="{22631D7B-7F8C-4060-B1ED-8B44C0099363}" destId="{B6F7FECE-BA4E-47FF-A660-0C36F36813E7}" srcOrd="0" destOrd="0" presId="urn:microsoft.com/office/officeart/2005/8/layout/hList1"/>
    <dgm:cxn modelId="{C302B640-3883-4970-A962-83D03013C5F6}" type="presParOf" srcId="{B6F7FECE-BA4E-47FF-A660-0C36F36813E7}" destId="{14B2E983-732E-4ED1-9359-BDA716227EDF}" srcOrd="0" destOrd="0" presId="urn:microsoft.com/office/officeart/2005/8/layout/hList1"/>
    <dgm:cxn modelId="{F402D8E1-731D-4EE8-AED8-89A6B655C996}" type="presParOf" srcId="{14B2E983-732E-4ED1-9359-BDA716227EDF}" destId="{C59E3E1E-BAC8-4AAF-B92C-F9EAF7801EF9}" srcOrd="0" destOrd="0" presId="urn:microsoft.com/office/officeart/2005/8/layout/hList1"/>
    <dgm:cxn modelId="{D430AE99-B88C-4AC6-AA1D-46394D077CEB}" type="presOf" srcId="{065C42BD-3C5C-4F1D-8C1A-54430205D4C6}" destId="{C59E3E1E-BAC8-4AAF-B92C-F9EAF7801EF9}" srcOrd="0" destOrd="0" presId="urn:microsoft.com/office/officeart/2005/8/layout/hList1"/>
    <dgm:cxn modelId="{C8321798-4A7F-41D0-8BFA-C2AF4C590469}" type="presParOf" srcId="{14B2E983-732E-4ED1-9359-BDA716227EDF}" destId="{3986EB12-EF3F-4A34-8F45-A27EB2B1568C}" srcOrd="1" destOrd="0" presId="urn:microsoft.com/office/officeart/2005/8/layout/hList1"/>
    <dgm:cxn modelId="{B12858AE-0D6C-42C6-80A4-238E3C436430}" type="presOf" srcId="{B10C2E85-1BA1-49C5-89C2-B6A1993BB40E}" destId="{3986EB12-EF3F-4A34-8F45-A27EB2B1568C}" srcOrd="0" destOrd="0" presId="urn:microsoft.com/office/officeart/2005/8/layout/hList1"/>
    <dgm:cxn modelId="{363CE92A-262D-409A-A1ED-F030B8C5B582}" type="presOf" srcId="{C5620ADF-BF21-4518-8659-72D5447AB64D}" destId="{3986EB12-EF3F-4A34-8F45-A27EB2B1568C}" srcOrd="0" destOrd="1" presId="urn:microsoft.com/office/officeart/2005/8/layout/hList1"/>
    <dgm:cxn modelId="{36F1461A-03DC-4AA3-9E5D-4AD31B14112E}" type="presOf" srcId="{04134CBA-ED04-441F-A8D9-D8BA1F7FDA8A}" destId="{3986EB12-EF3F-4A34-8F45-A27EB2B1568C}" srcOrd="0" destOrd="2" presId="urn:microsoft.com/office/officeart/2005/8/layout/hList1"/>
    <dgm:cxn modelId="{98B847C1-5DD3-44B9-97F6-4A571F17A745}" type="presOf" srcId="{F5AD023D-8A03-46F9-A27B-AB87F9145716}" destId="{3986EB12-EF3F-4A34-8F45-A27EB2B1568C}" srcOrd="0" destOrd="3" presId="urn:microsoft.com/office/officeart/2005/8/layout/hList1"/>
    <dgm:cxn modelId="{EE69DE72-6FA4-4985-B3E2-2796277CBC36}" type="presOf" srcId="{A39826A6-BE18-4E67-A056-C7E6062B9725}" destId="{3986EB12-EF3F-4A34-8F45-A27EB2B1568C}" srcOrd="0" destOrd="4" presId="urn:microsoft.com/office/officeart/2005/8/layout/hList1"/>
    <dgm:cxn modelId="{034EB35C-3B27-4D2A-95C6-D9E4CDF746DC}" type="presOf" srcId="{5FEAB9BE-17ED-4E67-8004-967609905264}" destId="{3986EB12-EF3F-4A34-8F45-A27EB2B1568C}" srcOrd="0" destOrd="5" presId="urn:microsoft.com/office/officeart/2005/8/layout/hList1"/>
    <dgm:cxn modelId="{5DB7696A-6245-4A6E-B203-5261B4FD1684}" type="presOf" srcId="{0A2B31C0-6490-4A9F-9FB7-06363EAA3621}" destId="{3986EB12-EF3F-4A34-8F45-A27EB2B1568C}" srcOrd="0" destOrd="6" presId="urn:microsoft.com/office/officeart/2005/8/layout/hList1"/>
    <dgm:cxn modelId="{74B2377E-4DDE-4D75-A9AD-87ACBE79F7AE}" type="presOf" srcId="{5EF5E545-27AE-467E-BB34-204635C10E1B}" destId="{3986EB12-EF3F-4A34-8F45-A27EB2B1568C}" srcOrd="0" destOrd="7" presId="urn:microsoft.com/office/officeart/2005/8/layout/hList1"/>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ata3.xml><?xml version="1.0" encoding="utf-8"?>
<dgm:dataModel xmlns:a="http://schemas.openxmlformats.org/drawingml/2006/main" xmlns:r="http://schemas.openxmlformats.org/officeDocument/2006/relationships" xmlns:dgm="http://schemas.openxmlformats.org/drawingml/2006/diagram">
  <dgm:ptLst>
    <dgm:pt modelId="{22631D7B-7F8C-4060-B1ED-8B44C009936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CL"/>
        </a:p>
      </dgm:t>
    </dgm:pt>
    <dgm:pt modelId="{C258FC24-E6ED-428B-BC8E-84A1CB68CAC3}" type="parTrans" cxnId="{48FD7900-7C5A-4819-8EC4-F1AF7DB77F07}">
      <dgm:prSet/>
      <dgm:spPr/>
      <dgm:t>
        <a:bodyPr/>
        <a:lstStyle/>
        <a:p>
          <a:endParaRPr lang="es-CL"/>
        </a:p>
      </dgm:t>
    </dgm:pt>
    <dgm:pt modelId="{065C42BD-3C5C-4F1D-8C1A-54430205D4C6}">
      <dgm:prSet phldrT="[Texto]"/>
      <dgm:spPr>
        <a:noFill/>
        <a:ln>
          <a:noFill/>
        </a:ln>
      </dgm:spPr>
      <dgm:t>
        <a:bodyPr/>
        <a:lstStyle/>
        <a:p>
          <a:r>
            <a:rPr lang="es-CL">
              <a:solidFill>
                <a:srgbClr val="00B0F0"/>
              </a:solidFill>
              <a:latin typeface="Franklin Gothic Demi Cond" panose="020b0706030402020204" pitchFamily="34" charset="0"/>
            </a:rPr>
            <a:t>URUGUAY</a:t>
          </a:r>
        </a:p>
      </dgm:t>
    </dgm:pt>
    <dgm:pt modelId="{37C26D61-9AB9-4567-B1EA-F848236EC79C}" type="parTrans" cxnId="{1DA69090-098D-4B34-9FD2-A724562DC3BF}">
      <dgm:prSet/>
      <dgm:spPr/>
      <dgm:t>
        <a:bodyPr/>
        <a:lstStyle/>
        <a:p>
          <a:endParaRPr lang="es-CL"/>
        </a:p>
      </dgm:t>
    </dgm:pt>
    <dgm:pt modelId="{B10C2E85-1BA1-49C5-89C2-B6A1993BB40E}">
      <dgm:prSet phldrT="[Texto]" custT="1"/>
      <dgm:spPr>
        <a:noFill/>
        <a:ln>
          <a:noFill/>
        </a:ln>
      </dgm:spPr>
      <dgm:t>
        <a:bodyPr anchor="ctr"/>
        <a:lstStyle/>
        <a:p>
          <a:pPr algn="l">
            <a:lnSpc>
              <a:spcPct val="100000"/>
            </a:lnSpc>
            <a:buFont typeface="Arial" pitchFamily="34" charset="0"/>
            <a:buChar char="•"/>
          </a:pPr>
          <a:r>
            <a:rPr lang="es-CL" sz="1400" b="0">
              <a:solidFill>
                <a:schemeClr val="bg1"/>
              </a:solidFill>
              <a:latin typeface="Franklin Gothic Book" panose="020b0503020102020204" pitchFamily="34" charset="0"/>
            </a:rPr>
            <a:t>La Primera Encuesta Nacional de Discapacidad vuelve a reafirmar que las mujeres con discapacidad presentan una menor participación en la actividad económica del país, demostrando que las mujeres con discapacidad tienen una tasa de participación económica 244% menor que las mujeres que no presentan discapacidad.</a:t>
          </a:r>
        </a:p>
      </dgm:t>
    </dgm:pt>
    <dgm:pt modelId="{6F618AC1-6715-44B4-B8F2-52579AE9FC18}" type="sibTrans" cxnId="{1DA69090-098D-4B34-9FD2-A724562DC3BF}">
      <dgm:prSet/>
      <dgm:spPr/>
      <dgm:t>
        <a:bodyPr/>
        <a:lstStyle/>
        <a:p>
          <a:endParaRPr lang="es-CL"/>
        </a:p>
      </dgm:t>
    </dgm:pt>
    <dgm:pt modelId="{600FEBDB-3371-4792-8C3E-3F507E2A5774}" type="parTrans" cxnId="{74023282-B28E-4201-B13C-635AC9328389}">
      <dgm:prSet/>
      <dgm:spPr/>
      <dgm:t>
        <a:bodyPr/>
        <a:lstStyle/>
        <a:p>
          <a:endParaRPr lang="es-ES"/>
        </a:p>
      </dgm:t>
    </dgm:pt>
    <dgm:pt modelId="{AA447E6B-5A04-4ED2-886B-C94CEBCA868C}">
      <dgm:prSet phldrT="[Texto]" custT="1"/>
      <dgm:spPr>
        <a:noFill/>
        <a:ln>
          <a:noFill/>
        </a:ln>
      </dgm:spPr>
      <dgm:t>
        <a:bodyPr/>
        <a:lstStyle/>
        <a:p>
          <a:pPr algn="l">
            <a:lnSpc>
              <a:spcPct val="100000"/>
            </a:lnSpc>
            <a:buFont typeface="Arial" pitchFamily="34" charset="0"/>
            <a:buChar char="•"/>
          </a:pPr>
          <a:endParaRPr lang="es-CL" sz="1400" b="0">
            <a:solidFill>
              <a:schemeClr val="bg1"/>
            </a:solidFill>
            <a:latin typeface="Franklin Gothic Book" panose="020b0503020102020204" pitchFamily="34" charset="0"/>
          </a:endParaRPr>
        </a:p>
      </dgm:t>
    </dgm:pt>
    <dgm:pt modelId="{49FC37AD-7920-4ADE-99E2-00F80A06AAB4}" type="sibTrans" cxnId="{74023282-B28E-4201-B13C-635AC9328389}">
      <dgm:prSet/>
      <dgm:spPr/>
      <dgm:t>
        <a:bodyPr/>
        <a:lstStyle/>
        <a:p>
          <a:endParaRPr lang="es-ES"/>
        </a:p>
      </dgm:t>
    </dgm:pt>
    <dgm:pt modelId="{A316E07D-A095-4CA3-991C-62510FBA1412}" type="parTrans" cxnId="{565D2F7F-4347-4122-8508-4A9D4DC099EC}">
      <dgm:prSet/>
      <dgm:spPr/>
      <dgm:t>
        <a:bodyPr/>
        <a:lstStyle/>
        <a:p>
          <a:endParaRPr lang="es-ES"/>
        </a:p>
      </dgm:t>
    </dgm:pt>
    <dgm:pt modelId="{114EE2BA-47EF-4CA3-8EF2-2B75152A0241}">
      <dgm:prSet phldrT="[Texto]" custT="1"/>
      <dgm:spPr>
        <a:noFill/>
        <a:ln>
          <a:noFill/>
        </a:ln>
      </dgm:spPr>
      <dgm:t>
        <a:bodyPr/>
        <a:lstStyle/>
        <a:p>
          <a:pPr algn="l">
            <a:lnSpc>
              <a:spcPct val="100000"/>
            </a:lnSpc>
            <a:buFont typeface="Arial" pitchFamily="34" charset="0"/>
            <a:buChar char="•"/>
          </a:pPr>
          <a:r>
            <a:rPr lang="es-CL" sz="1400" b="0">
              <a:solidFill>
                <a:schemeClr val="bg1"/>
              </a:solidFill>
              <a:latin typeface="Franklin Gothic Book" panose="020b0503020102020204" pitchFamily="34" charset="0"/>
            </a:rPr>
            <a:t>Según el Censo del año 2011, las mujeres son las que representan una tasa de actividad menor (30,46%) inclusive dentro del conjunto femenino.</a:t>
          </a:r>
        </a:p>
      </dgm:t>
    </dgm:pt>
    <dgm:pt modelId="{5353BB3F-9068-4F5E-93F6-6BD70D8761C0}" type="sibTrans" cxnId="{565D2F7F-4347-4122-8508-4A9D4DC099EC}">
      <dgm:prSet/>
      <dgm:spPr/>
      <dgm:t>
        <a:bodyPr/>
        <a:lstStyle/>
        <a:p>
          <a:endParaRPr lang="es-ES"/>
        </a:p>
      </dgm:t>
    </dgm:pt>
    <dgm:pt modelId="{DCC0DFE1-B947-4D6D-AF1C-33578053EA5B}" type="parTrans" cxnId="{45571A29-AC19-4A1C-8638-17919CB158D3}">
      <dgm:prSet/>
      <dgm:spPr/>
      <dgm:t>
        <a:bodyPr/>
        <a:lstStyle/>
        <a:p>
          <a:endParaRPr lang="es-ES"/>
        </a:p>
      </dgm:t>
    </dgm:pt>
    <dgm:pt modelId="{0CFF09B0-B932-4678-833D-AC23B4B82EBF}">
      <dgm:prSet phldrT="[Texto]" custT="1"/>
      <dgm:spPr>
        <a:noFill/>
        <a:ln>
          <a:noFill/>
        </a:ln>
      </dgm:spPr>
      <dgm:t>
        <a:bodyPr/>
        <a:lstStyle/>
        <a:p>
          <a:pPr algn="l">
            <a:lnSpc>
              <a:spcPct val="100000"/>
            </a:lnSpc>
            <a:buFont typeface="Arial" pitchFamily="34" charset="0"/>
            <a:buChar char="•"/>
          </a:pPr>
          <a:endParaRPr lang="es-CL" sz="1400" b="0">
            <a:solidFill>
              <a:schemeClr val="bg1"/>
            </a:solidFill>
            <a:latin typeface="Franklin Gothic Book" panose="020b0503020102020204" pitchFamily="34" charset="0"/>
          </a:endParaRPr>
        </a:p>
      </dgm:t>
    </dgm:pt>
    <dgm:pt modelId="{0307FD8A-32B5-4EB6-B057-3EDBD86A7AEA}" type="sibTrans" cxnId="{45571A29-AC19-4A1C-8638-17919CB158D3}">
      <dgm:prSet/>
      <dgm:spPr/>
      <dgm:t>
        <a:bodyPr/>
        <a:lstStyle/>
        <a:p>
          <a:endParaRPr lang="es-ES"/>
        </a:p>
      </dgm:t>
    </dgm:pt>
    <dgm:pt modelId="{0FA4C4A4-4120-47AF-9C2C-592687D2203F}" type="parTrans" cxnId="{51CC5D30-B4CD-43B4-A34E-6C41DE5BC9E8}">
      <dgm:prSet/>
      <dgm:spPr/>
      <dgm:t>
        <a:bodyPr/>
        <a:lstStyle/>
        <a:p>
          <a:endParaRPr lang="es-ES"/>
        </a:p>
      </dgm:t>
    </dgm:pt>
    <dgm:pt modelId="{E2449C5F-BE26-493F-AFA7-74D92337CFFE}">
      <dgm:prSet phldrT="[Texto]" custT="1"/>
      <dgm:spPr>
        <a:noFill/>
        <a:ln>
          <a:noFill/>
        </a:ln>
      </dgm:spPr>
      <dgm:t>
        <a:bodyPr/>
        <a:lstStyle/>
        <a:p>
          <a:pPr algn="l">
            <a:lnSpc>
              <a:spcPct val="100000"/>
            </a:lnSpc>
            <a:buFont typeface="Arial" pitchFamily="34" charset="0"/>
            <a:buChar char="•"/>
          </a:pPr>
          <a:r>
            <a:rPr lang="es-CL" sz="1400" b="0" i="1">
              <a:solidFill>
                <a:schemeClr val="bg1"/>
              </a:solidFill>
              <a:latin typeface="Franklin Gothic Book" panose="020b0503020102020204" pitchFamily="34" charset="0"/>
            </a:rPr>
            <a:t>“Por su condición de mujer, estas niñas y adolescentes afrontan desafíos y desventajas sociales teñidas por la discriminación relacionada con los aspectos de género.” </a:t>
          </a:r>
          <a:r>
            <a:rPr lang="es-CL" sz="1400" b="0">
              <a:solidFill>
                <a:schemeClr val="bg1"/>
              </a:solidFill>
              <a:latin typeface="Franklin Gothic Book" panose="020b0503020102020204" pitchFamily="34" charset="0"/>
            </a:rPr>
            <a:t>(Meresman, 2013: 27)</a:t>
          </a:r>
        </a:p>
      </dgm:t>
    </dgm:pt>
    <dgm:pt modelId="{EA793B04-B759-46E1-ABBE-699ECADC7566}" type="sibTrans" cxnId="{51CC5D30-B4CD-43B4-A34E-6C41DE5BC9E8}">
      <dgm:prSet/>
      <dgm:spPr/>
      <dgm:t>
        <a:bodyPr/>
        <a:lstStyle/>
        <a:p>
          <a:endParaRPr lang="es-ES"/>
        </a:p>
      </dgm:t>
    </dgm:pt>
    <dgm:pt modelId="{702E7B06-7E8A-4862-9DA7-CEAEA540935A}" type="parTrans" cxnId="{C1736EA1-2900-4350-8840-85C7493409F7}">
      <dgm:prSet/>
      <dgm:spPr/>
      <dgm:t>
        <a:bodyPr/>
        <a:lstStyle/>
        <a:p>
          <a:endParaRPr lang="es-ES"/>
        </a:p>
      </dgm:t>
    </dgm:pt>
    <dgm:pt modelId="{63363B89-3D5A-4A72-B0B9-6A422FCD5E89}">
      <dgm:prSet phldrT="[Texto]" custT="1"/>
      <dgm:spPr>
        <a:noFill/>
        <a:ln>
          <a:noFill/>
        </a:ln>
      </dgm:spPr>
      <dgm:t>
        <a:bodyPr anchor="ctr"/>
        <a:lstStyle/>
        <a:p>
          <a:pPr algn="l">
            <a:lnSpc>
              <a:spcPct val="100000"/>
            </a:lnSpc>
            <a:buFont typeface="Arial" pitchFamily="34" charset="0"/>
            <a:buChar char="•"/>
          </a:pPr>
          <a:endParaRPr lang="es-CL" sz="1400" b="1">
            <a:solidFill>
              <a:schemeClr val="bg1"/>
            </a:solidFill>
          </a:endParaRPr>
        </a:p>
      </dgm:t>
    </dgm:pt>
    <dgm:pt modelId="{B9217F68-D59B-4E01-A0EE-EE44D79C56EE}" type="sibTrans" cxnId="{C1736EA1-2900-4350-8840-85C7493409F7}">
      <dgm:prSet/>
      <dgm:spPr/>
      <dgm:t>
        <a:bodyPr/>
        <a:lstStyle/>
        <a:p>
          <a:endParaRPr lang="es-ES"/>
        </a:p>
      </dgm:t>
    </dgm:pt>
    <dgm:pt modelId="{C6E024A5-88BF-4833-B4CD-DED532DEA5E4}" type="parTrans" cxnId="{36CDCC0F-3C7B-45AA-B0B2-BE9CA838F784}">
      <dgm:prSet/>
      <dgm:spPr/>
      <dgm:t>
        <a:bodyPr/>
        <a:lstStyle/>
        <a:p>
          <a:endParaRPr lang="es-ES"/>
        </a:p>
      </dgm:t>
    </dgm:pt>
    <dgm:pt modelId="{5EF5E545-27AE-467E-BB34-204635C10E1B}">
      <dgm:prSet phldrT="[Texto]" custT="1"/>
      <dgm:spPr>
        <a:noFill/>
        <a:ln>
          <a:noFill/>
        </a:ln>
      </dgm:spPr>
      <dgm:t>
        <a:bodyPr anchor="ctr"/>
        <a:lstStyle/>
        <a:p>
          <a:pPr algn="l">
            <a:lnSpc>
              <a:spcPct val="100000"/>
            </a:lnSpc>
            <a:buFont typeface="Arial" pitchFamily="34" charset="0"/>
            <a:buChar char="•"/>
          </a:pPr>
          <a:endParaRPr lang="es-CL" sz="1400" b="1">
            <a:solidFill>
              <a:schemeClr val="bg1"/>
            </a:solidFill>
          </a:endParaRPr>
        </a:p>
      </dgm:t>
    </dgm:pt>
    <dgm:pt modelId="{03C9B1C9-9728-4C66-9439-E3AD0DCE931B}" type="sibTrans" cxnId="{36CDCC0F-3C7B-45AA-B0B2-BE9CA838F784}">
      <dgm:prSet/>
      <dgm:spPr/>
      <dgm:t>
        <a:bodyPr/>
        <a:lstStyle/>
        <a:p>
          <a:endParaRPr lang="es-ES"/>
        </a:p>
      </dgm:t>
    </dgm:pt>
    <dgm:pt modelId="{10AD7B6E-F822-4FD6-8D87-85B159E463E3}" type="sibTrans" cxnId="{48FD7900-7C5A-4819-8EC4-F1AF7DB77F07}">
      <dgm:prSet/>
      <dgm:spPr/>
      <dgm:t>
        <a:bodyPr/>
        <a:lstStyle/>
        <a:p>
          <a:endParaRPr lang="es-CL"/>
        </a:p>
      </dgm:t>
    </dgm:pt>
    <dgm:pt modelId="{B6F7FECE-BA4E-47FF-A660-0C36F36813E7}" type="pres">
      <dgm:prSet presAssocID="{22631D7B-7F8C-4060-B1ED-8B44C0099363}" presName="Name0">
        <dgm:presLayoutVars>
          <dgm:dir/>
          <dgm:animLvl val="lvl"/>
          <dgm:resizeHandles val="exact"/>
        </dgm:presLayoutVars>
      </dgm:prSet>
      <dgm:spPr/>
      <dgm:t>
        <a:bodyPr/>
        <a:lstStyle/>
        <a:p>
          <a:endParaRPr lang="es-CL"/>
        </a:p>
      </dgm:t>
    </dgm:pt>
    <dgm:pt modelId="{14B2E983-732E-4ED1-9359-BDA716227EDF}" type="pres">
      <dgm:prSet presAssocID="{065C42BD-3C5C-4F1D-8C1A-54430205D4C6}" presName="composite"/>
      <dgm:spPr/>
      <dgm:t>
        <a:bodyPr/>
        <a:lstStyle/>
        <a:p/>
      </dgm:t>
    </dgm:pt>
    <dgm:pt modelId="{C59E3E1E-BAC8-4AAF-B92C-F9EAF7801EF9}" type="pres">
      <dgm:prSet presAssocID="{065C42BD-3C5C-4F1D-8C1A-54430205D4C6}" presName="parTx" presStyleLbl="alignNode1" presStyleCnt="1" custScaleY="90910" custLinFactNeighborY="-23069">
        <dgm:presLayoutVars>
          <dgm:chMax val="0"/>
          <dgm:chPref val="0"/>
          <dgm:bulletEnabled val="1"/>
        </dgm:presLayoutVars>
      </dgm:prSet>
      <dgm:spPr/>
      <dgm:t>
        <a:bodyPr/>
        <a:lstStyle/>
        <a:p>
          <a:endParaRPr lang="es-CL"/>
        </a:p>
      </dgm:t>
    </dgm:pt>
    <dgm:pt modelId="{3986EB12-EF3F-4A34-8F45-A27EB2B1568C}" type="pres">
      <dgm:prSet presAssocID="{065C42BD-3C5C-4F1D-8C1A-54430205D4C6}" presName="desTx" presStyleLbl="alignAccFollowNode1" presStyleCnt="1" custLinFactNeighborY="1002">
        <dgm:presLayoutVars>
          <dgm:bulletEnabled val="1"/>
        </dgm:presLayoutVars>
      </dgm:prSet>
      <dgm:spPr/>
      <dgm:t>
        <a:bodyPr/>
        <a:lstStyle/>
        <a:p>
          <a:endParaRPr lang="es-CL"/>
        </a:p>
      </dgm:t>
    </dgm:pt>
  </dgm:ptLst>
  <dgm:cxnLst>
    <dgm:cxn modelId="{48FD7900-7C5A-4819-8EC4-F1AF7DB77F07}" srcId="{22631D7B-7F8C-4060-B1ED-8B44C0099363}" destId="{065C42BD-3C5C-4F1D-8C1A-54430205D4C6}" srcOrd="0" destOrd="0" parTransId="{C258FC24-E6ED-428B-BC8E-84A1CB68CAC3}" sibTransId="{10AD7B6E-F822-4FD6-8D87-85B159E463E3}"/>
    <dgm:cxn modelId="{1DA69090-098D-4B34-9FD2-A724562DC3BF}" srcId="{065C42BD-3C5C-4F1D-8C1A-54430205D4C6}" destId="{B10C2E85-1BA1-49C5-89C2-B6A1993BB40E}" srcOrd="0" destOrd="0" parTransId="{37C26D61-9AB9-4567-B1EA-F848236EC79C}" sibTransId="{6F618AC1-6715-44B4-B8F2-52579AE9FC18}"/>
    <dgm:cxn modelId="{74023282-B28E-4201-B13C-635AC9328389}" srcId="{065C42BD-3C5C-4F1D-8C1A-54430205D4C6}" destId="{AA447E6B-5A04-4ED2-886B-C94CEBCA868C}" srcOrd="1" destOrd="0" parTransId="{600FEBDB-3371-4792-8C3E-3F507E2A5774}" sibTransId="{49FC37AD-7920-4ADE-99E2-00F80A06AAB4}"/>
    <dgm:cxn modelId="{565D2F7F-4347-4122-8508-4A9D4DC099EC}" srcId="{065C42BD-3C5C-4F1D-8C1A-54430205D4C6}" destId="{114EE2BA-47EF-4CA3-8EF2-2B75152A0241}" srcOrd="2" destOrd="0" parTransId="{A316E07D-A095-4CA3-991C-62510FBA1412}" sibTransId="{5353BB3F-9068-4F5E-93F6-6BD70D8761C0}"/>
    <dgm:cxn modelId="{45571A29-AC19-4A1C-8638-17919CB158D3}" srcId="{065C42BD-3C5C-4F1D-8C1A-54430205D4C6}" destId="{0CFF09B0-B932-4678-833D-AC23B4B82EBF}" srcOrd="3" destOrd="0" parTransId="{DCC0DFE1-B947-4D6D-AF1C-33578053EA5B}" sibTransId="{0307FD8A-32B5-4EB6-B057-3EDBD86A7AEA}"/>
    <dgm:cxn modelId="{51CC5D30-B4CD-43B4-A34E-6C41DE5BC9E8}" srcId="{065C42BD-3C5C-4F1D-8C1A-54430205D4C6}" destId="{E2449C5F-BE26-493F-AFA7-74D92337CFFE}" srcOrd="4" destOrd="0" parTransId="{0FA4C4A4-4120-47AF-9C2C-592687D2203F}" sibTransId="{EA793B04-B759-46E1-ABBE-699ECADC7566}"/>
    <dgm:cxn modelId="{C1736EA1-2900-4350-8840-85C7493409F7}" srcId="{065C42BD-3C5C-4F1D-8C1A-54430205D4C6}" destId="{63363B89-3D5A-4A72-B0B9-6A422FCD5E89}" srcOrd="5" destOrd="0" parTransId="{702E7B06-7E8A-4862-9DA7-CEAEA540935A}" sibTransId="{B9217F68-D59B-4E01-A0EE-EE44D79C56EE}"/>
    <dgm:cxn modelId="{36CDCC0F-3C7B-45AA-B0B2-BE9CA838F784}" srcId="{065C42BD-3C5C-4F1D-8C1A-54430205D4C6}" destId="{5EF5E545-27AE-467E-BB34-204635C10E1B}" srcOrd="6" destOrd="0" parTransId="{C6E024A5-88BF-4833-B4CD-DED532DEA5E4}" sibTransId="{03C9B1C9-9728-4C66-9439-E3AD0DCE931B}"/>
    <dgm:cxn modelId="{1643F69D-9C99-46BD-986B-3A2914DC2205}" type="presOf" srcId="{22631D7B-7F8C-4060-B1ED-8B44C0099363}" destId="{B6F7FECE-BA4E-47FF-A660-0C36F36813E7}" srcOrd="0" destOrd="0" presId="urn:microsoft.com/office/officeart/2005/8/layout/hList1"/>
    <dgm:cxn modelId="{2C9EB559-BAAA-42D5-BEF4-00DB715C65ED}" type="presParOf" srcId="{B6F7FECE-BA4E-47FF-A660-0C36F36813E7}" destId="{14B2E983-732E-4ED1-9359-BDA716227EDF}" srcOrd="0" destOrd="0" presId="urn:microsoft.com/office/officeart/2005/8/layout/hList1"/>
    <dgm:cxn modelId="{0149B4B0-9499-4E99-B9EE-5549F4CC6087}" type="presParOf" srcId="{14B2E983-732E-4ED1-9359-BDA716227EDF}" destId="{C59E3E1E-BAC8-4AAF-B92C-F9EAF7801EF9}" srcOrd="0" destOrd="0" presId="urn:microsoft.com/office/officeart/2005/8/layout/hList1"/>
    <dgm:cxn modelId="{405B37C7-49FA-4E73-AD03-373A4CE6DDE9}" type="presOf" srcId="{065C42BD-3C5C-4F1D-8C1A-54430205D4C6}" destId="{C59E3E1E-BAC8-4AAF-B92C-F9EAF7801EF9}" srcOrd="0" destOrd="0" presId="urn:microsoft.com/office/officeart/2005/8/layout/hList1"/>
    <dgm:cxn modelId="{1A98B209-41F1-4411-8EB7-1011C0819249}" type="presParOf" srcId="{14B2E983-732E-4ED1-9359-BDA716227EDF}" destId="{3986EB12-EF3F-4A34-8F45-A27EB2B1568C}" srcOrd="1" destOrd="0" presId="urn:microsoft.com/office/officeart/2005/8/layout/hList1"/>
    <dgm:cxn modelId="{31D7DDDF-67FE-48D1-A902-B6D9E193DFB0}" type="presOf" srcId="{B10C2E85-1BA1-49C5-89C2-B6A1993BB40E}" destId="{3986EB12-EF3F-4A34-8F45-A27EB2B1568C}" srcOrd="0" destOrd="0" presId="urn:microsoft.com/office/officeart/2005/8/layout/hList1"/>
    <dgm:cxn modelId="{6E1ABDC1-0A7D-428C-B648-A37147097ADA}" type="presOf" srcId="{AA447E6B-5A04-4ED2-886B-C94CEBCA868C}" destId="{3986EB12-EF3F-4A34-8F45-A27EB2B1568C}" srcOrd="0" destOrd="1" presId="urn:microsoft.com/office/officeart/2005/8/layout/hList1"/>
    <dgm:cxn modelId="{76A2CC5A-4BC5-4EE5-AE24-D24ED742745B}" type="presOf" srcId="{114EE2BA-47EF-4CA3-8EF2-2B75152A0241}" destId="{3986EB12-EF3F-4A34-8F45-A27EB2B1568C}" srcOrd="0" destOrd="2" presId="urn:microsoft.com/office/officeart/2005/8/layout/hList1"/>
    <dgm:cxn modelId="{518F0B8D-EA09-44A7-86C6-9A5A334468F2}" type="presOf" srcId="{0CFF09B0-B932-4678-833D-AC23B4B82EBF}" destId="{3986EB12-EF3F-4A34-8F45-A27EB2B1568C}" srcOrd="0" destOrd="3" presId="urn:microsoft.com/office/officeart/2005/8/layout/hList1"/>
    <dgm:cxn modelId="{D99F98C9-D79C-4B31-B78E-0AEB6DCE69AB}" type="presOf" srcId="{E2449C5F-BE26-493F-AFA7-74D92337CFFE}" destId="{3986EB12-EF3F-4A34-8F45-A27EB2B1568C}" srcOrd="0" destOrd="4" presId="urn:microsoft.com/office/officeart/2005/8/layout/hList1"/>
    <dgm:cxn modelId="{6ECB58C6-3CE3-4926-A1FE-2E8C384BB417}" type="presOf" srcId="{63363B89-3D5A-4A72-B0B9-6A422FCD5E89}" destId="{3986EB12-EF3F-4A34-8F45-A27EB2B1568C}" srcOrd="0" destOrd="5" presId="urn:microsoft.com/office/officeart/2005/8/layout/hList1"/>
    <dgm:cxn modelId="{231FC6BB-8E4B-49C6-86FB-E2E9B00CEAD1}" type="presOf" srcId="{5EF5E545-27AE-467E-BB34-204635C10E1B}" destId="{3986EB12-EF3F-4A34-8F45-A27EB2B1568C}" srcOrd="0" destOrd="6" presId="urn:microsoft.com/office/officeart/2005/8/layout/hList1"/>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rawing1.xml><?xml version="1.0" encoding="utf-8"?>
<dsp:drawing xmlns:a="http://schemas.openxmlformats.org/drawingml/2006/main" xmlns:r="http://schemas.openxmlformats.org/officeDocument/2006/relationships" xmlns:dsp="http://schemas.microsoft.com/office/drawing/2008/diagram">
  <dsp:spTree>
    <dsp:nvGrpSpPr>
      <dsp:cNvPr id="10" name=""/>
      <dsp:cNvGrpSpPr/>
    </dsp:nvGrpSpPr>
    <dsp:grpSpPr/>
  </dsp:spTree>
</dsp:drawing>
</file>

<file path=ppt/diagrams/drawing2.xml><?xml version="1.0" encoding="utf-8"?>
<dsp:drawing xmlns:a="http://schemas.openxmlformats.org/drawingml/2006/main" xmlns:r="http://schemas.openxmlformats.org/officeDocument/2006/relationships" xmlns:dsp="http://schemas.microsoft.com/office/drawing/2008/diagram">
  <dsp:spTree>
    <dsp:nvGrpSpPr>
      <dsp:cNvPr id="10" name=""/>
      <dsp:cNvGrpSpPr/>
    </dsp:nvGrpSpPr>
    <dsp:grpSpPr/>
  </dsp:spTree>
</dsp:drawing>
</file>

<file path=ppt/diagrams/drawing3.xml><?xml version="1.0" encoding="utf-8"?>
<dsp:drawing xmlns:a="http://schemas.openxmlformats.org/drawingml/2006/main" xmlns:r="http://schemas.openxmlformats.org/officeDocument/2006/relationships" xmlns:dsp="http://schemas.microsoft.com/office/drawing/2008/diagram">
  <dsp:spTree>
    <dsp:nvGrpSpPr>
      <dsp:cNvPr id="10" name=""/>
      <dsp:cNvGrpSpPr/>
    </dsp:nvGrpSpPr>
    <dsp:grpSpPr/>
  </dsp:spTree>
</dsp:drawing>
</file>

<file path=ppt/diagrams/layout1.xml><?xml version="1.0" encoding="utf-8"?>
<dgm:layoutDef xmlns:a="http://schemas.openxmlformats.org/drawingml/2006/main" xmlns:r="http://schemas.openxmlformats.org/officeDocument/2006/relationships" xmlns:dgm="http://schemas.openxmlformats.org/drawingml/2006/diagram"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dgm:rule type="primFontSz" for="des" forName="parTx" val="5"/>
    </dgm:ruleLst>
    <dgm:forEach name="Name4" axis="ch" ptType="node">
      <dgm:layoutNode name="composite">
        <dgm:alg type="composite"/>
        <dgm:shape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dgm:ruleLst>
        <dgm:layoutNode name="parTx" styleLbl="alignNode1">
          <dgm:varLst>
            <dgm:chMax val="0"/>
            <dgm:chPref val="0"/>
            <dgm:bulletEnabled val="1"/>
          </dgm:varLst>
          <dgm:alg type="tx"/>
          <dgm:shape type="rect" r:blip="">
            <dgm:adjLst/>
          </dgm:shape>
          <dgm:presOf axis="self" ptType="node"/>
          <dgm:constrLst>
            <dgm:constr type="h" refType="w" op="lte" fact="0.4"/>
            <dgm:constr type="h"/>
            <dgm:constr type="tMarg" refType="primFontSz" fact="0.32"/>
            <dgm:constr type="bMarg" refType="primFontSz" fact="0.32"/>
          </dgm:constrLst>
          <dgm:ruleLst>
            <dgm:rule type="h" val="INF"/>
          </dgm:ruleLst>
        </dgm:layoutNode>
        <dgm:layoutNode name="desTx" styleLbl="alignAccFollowNode1">
          <dgm:varLst>
            <dgm:bulletEnabled val="1"/>
          </dgm:varLst>
          <dgm:alg type="tx">
            <dgm:param type="stBulletLvl" val="1"/>
          </dgm:alg>
          <dgm:shape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dgm:ruleLst>
        </dgm:layoutNode>
      </dgm:layoutNode>
      <dgm:forEach name="Name5" axis="followSib" ptType="sibTrans" cnt="1">
        <dgm:layoutNode name="space">
          <dgm:alg type="sp"/>
          <dgm:shape r:blip="">
            <dgm:adjLst/>
          </dgm:shape>
          <dgm:presOf/>
          <dgm:constrLst/>
          <dgm:ruleLst/>
        </dgm:layoutNode>
      </dgm:forEach>
    </dgm:forEach>
  </dgm:layoutNode>
</dgm:layoutDef>
</file>

<file path=ppt/diagrams/layout2.xml><?xml version="1.0" encoding="utf-8"?>
<dgm:layoutDef xmlns:a="http://schemas.openxmlformats.org/drawingml/2006/main" xmlns:r="http://schemas.openxmlformats.org/officeDocument/2006/relationships" xmlns:dgm="http://schemas.openxmlformats.org/drawingml/2006/diagram"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dgm:rule type="primFontSz" for="des" forName="parTx" val="5"/>
    </dgm:ruleLst>
    <dgm:forEach name="Name4" axis="ch" ptType="node">
      <dgm:layoutNode name="composite">
        <dgm:alg type="composite"/>
        <dgm:shape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dgm:ruleLst>
        <dgm:layoutNode name="parTx" styleLbl="alignNode1">
          <dgm:varLst>
            <dgm:chMax val="0"/>
            <dgm:chPref val="0"/>
            <dgm:bulletEnabled val="1"/>
          </dgm:varLst>
          <dgm:alg type="tx"/>
          <dgm:shape type="rect" r:blip="">
            <dgm:adjLst/>
          </dgm:shape>
          <dgm:presOf axis="self" ptType="node"/>
          <dgm:constrLst>
            <dgm:constr type="h" refType="w" op="lte" fact="0.4"/>
            <dgm:constr type="h"/>
            <dgm:constr type="tMarg" refType="primFontSz" fact="0.32"/>
            <dgm:constr type="bMarg" refType="primFontSz" fact="0.32"/>
          </dgm:constrLst>
          <dgm:ruleLst>
            <dgm:rule type="h" val="INF"/>
          </dgm:ruleLst>
        </dgm:layoutNode>
        <dgm:layoutNode name="desTx" styleLbl="alignAccFollowNode1">
          <dgm:varLst>
            <dgm:bulletEnabled val="1"/>
          </dgm:varLst>
          <dgm:alg type="tx">
            <dgm:param type="stBulletLvl" val="1"/>
          </dgm:alg>
          <dgm:shape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dgm:ruleLst>
        </dgm:layoutNode>
      </dgm:layoutNode>
      <dgm:forEach name="Name5" axis="followSib" ptType="sibTrans" cnt="1">
        <dgm:layoutNode name="space">
          <dgm:alg type="sp"/>
          <dgm:shape r:blip="">
            <dgm:adjLst/>
          </dgm:shape>
          <dgm:presOf/>
          <dgm:constrLst/>
          <dgm:ruleLst/>
        </dgm:layoutNode>
      </dgm:forEach>
    </dgm:forEach>
  </dgm:layoutNode>
</dgm:layoutDef>
</file>

<file path=ppt/diagrams/layout3.xml><?xml version="1.0" encoding="utf-8"?>
<dgm:layoutDef xmlns:a="http://schemas.openxmlformats.org/drawingml/2006/main" xmlns:r="http://schemas.openxmlformats.org/officeDocument/2006/relationships" xmlns:dgm="http://schemas.openxmlformats.org/drawingml/2006/diagram"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dgm:rule type="primFontSz" for="des" forName="parTx" val="5"/>
    </dgm:ruleLst>
    <dgm:forEach name="Name4" axis="ch" ptType="node">
      <dgm:layoutNode name="composite">
        <dgm:alg type="composite"/>
        <dgm:shape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dgm:ruleLst>
        <dgm:layoutNode name="parTx" styleLbl="alignNode1">
          <dgm:varLst>
            <dgm:chMax val="0"/>
            <dgm:chPref val="0"/>
            <dgm:bulletEnabled val="1"/>
          </dgm:varLst>
          <dgm:alg type="tx"/>
          <dgm:shape type="rect" r:blip="">
            <dgm:adjLst/>
          </dgm:shape>
          <dgm:presOf axis="self" ptType="node"/>
          <dgm:constrLst>
            <dgm:constr type="h" refType="w" op="lte" fact="0.4"/>
            <dgm:constr type="h"/>
            <dgm:constr type="tMarg" refType="primFontSz" fact="0.32"/>
            <dgm:constr type="bMarg" refType="primFontSz" fact="0.32"/>
          </dgm:constrLst>
          <dgm:ruleLst>
            <dgm:rule type="h" val="INF"/>
          </dgm:ruleLst>
        </dgm:layoutNode>
        <dgm:layoutNode name="desTx" styleLbl="alignAccFollowNode1">
          <dgm:varLst>
            <dgm:bulletEnabled val="1"/>
          </dgm:varLst>
          <dgm:alg type="tx">
            <dgm:param type="stBulletLvl" val="1"/>
          </dgm:alg>
          <dgm:shape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dgm:ruleLst>
        </dgm:layoutNode>
      </dgm:layoutNode>
      <dgm:forEach name="Name5" axis="followSib" ptType="sibTrans" cnt="1">
        <dgm:layoutNode name="space">
          <dgm:alg type="sp"/>
          <dgm:shape r:blip="">
            <dgm:adjLst/>
          </dgm:shape>
          <dgm:presOf/>
          <dgm:constrLst/>
          <dgm:ruleLst/>
        </dgm:layoutNode>
      </dgm:forEach>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Título y objetos">
    <p:spTree>
      <p:nvGrpSpPr>
        <p:cNvPr id="1" name=""/>
        <p:cNvGrpSpPr/>
        <p:nvPr/>
      </p:nvGrpSpPr>
      <p:grpSpPr>
        <a:xfrm>
          <a:off x="0" y="0"/>
          <a: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D61B0CEE-51C8-40EC-AF1B-8ABC4B8D2D78}" type="datetimeFigureOut">
              <a:rPr lang="es-CL" smtClean="0"/>
              <a:t>18-05-2016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CFCCA2CE-1505-46BE-B62F-2015EEBEA488}" type="slidenum">
              <a:rPr lang="es-CL" smtClean="0"/>
              <a:t>‹Nº›</a:t>
            </a:fld>
            <a:endParaRPr lang="es-CL"/>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Obj" preserve="1">
  <p:cSld name="Dos objetos">
    <p:spTree>
      <p:nvGrpSpPr>
        <p:cNvPr id="1" name=""/>
        <p:cNvGrpSpPr/>
        <p:nvPr/>
      </p:nvGrpSpPr>
      <p:grpSpPr>
        <a:xfrm>
          <a:off x="0" y="0"/>
          <a: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D61B0CEE-51C8-40EC-AF1B-8ABC4B8D2D78}" type="datetimeFigureOut">
              <a:rPr lang="es-CL" smtClean="0"/>
              <a:t>18-05-2016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CFCCA2CE-1505-46BE-B62F-2015EEBEA488}" type="slidenum">
              <a:rPr lang="es-CL" smtClean="0"/>
              <a:t>‹Nº›</a:t>
            </a:fld>
            <a:endParaRPr lang="es-CL"/>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TxTwoObj" preserve="1">
  <p:cSld name="Comparación">
    <p:spTree>
      <p:nvGrpSpPr>
        <p:cNvPr id="1" name=""/>
        <p:cNvGrpSpPr/>
        <p:nvPr/>
      </p:nvGrpSpPr>
      <p:grpSpPr>
        <a:xfrm>
          <a:off x="0" y="0"/>
          <a: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D61B0CEE-51C8-40EC-AF1B-8ABC4B8D2D78}" type="datetimeFigureOut">
              <a:rPr lang="es-CL" smtClean="0"/>
              <a:t>18-05-2016</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CFCCA2CE-1505-46BE-B62F-2015EEBEA488}" type="slidenum">
              <a:rPr lang="es-CL" smtClean="0"/>
              <a:t>‹Nº›</a:t>
            </a:fld>
            <a:endParaRPr lang="es-CL"/>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Only" preserve="1">
  <p:cSld name="Sólo el título">
    <p:spTree>
      <p:nvGrpSpPr>
        <p:cNvPr id="1" name=""/>
        <p:cNvGrpSpPr/>
        <p:nvPr/>
      </p:nvGrpSpPr>
      <p:grpSpPr>
        <a:xfrm>
          <a:off x="0" y="0"/>
          <a: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D61B0CEE-51C8-40EC-AF1B-8ABC4B8D2D78}" type="datetimeFigureOut">
              <a:rPr lang="es-CL" smtClean="0"/>
              <a:t>18-05-2016</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CFCCA2CE-1505-46BE-B62F-2015EEBEA488}" type="slidenum">
              <a:rPr lang="es-CL" smtClean="0"/>
              <a:t>‹Nº›</a:t>
            </a:fld>
            <a:endParaRPr lang="es-CL"/>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blank" preserve="1">
  <p:cSld name="En blanco">
    <p:spTree>
      <p:nvGrpSpPr>
        <p:cNvPr id="1" name=""/>
        <p:cNvGrpSpPr/>
        <p:nvPr/>
      </p:nvGrpSpPr>
      <p:grpSpPr>
        <a:xfrm>
          <a:off x="0" y="0"/>
          <a:ext cx="0" cy="0"/>
        </a:xfrm>
      </p:grpSpPr>
      <p:sp>
        <p:nvSpPr>
          <p:cNvPr id="2" name="1 Marcador de fecha"/>
          <p:cNvSpPr>
            <a:spLocks noGrp="1"/>
          </p:cNvSpPr>
          <p:nvPr>
            <p:ph type="dt" sz="half" idx="10"/>
          </p:nvPr>
        </p:nvSpPr>
        <p:spPr/>
        <p:txBody>
          <a:bodyPr/>
          <a:lstStyle/>
          <a:p>
            <a:fld id="{D61B0CEE-51C8-40EC-AF1B-8ABC4B8D2D78}" type="datetimeFigureOut">
              <a:rPr lang="es-CL" smtClean="0"/>
              <a:t>18-05-2016</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CFCCA2CE-1505-46BE-B62F-2015EEBEA488}" type="slidenum">
              <a:rPr lang="es-CL" smtClean="0"/>
              <a:t>‹Nº›</a:t>
            </a:fld>
            <a:endParaRPr lang="es-CL"/>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accent1"/>
        </a:solidFill>
        <a:effectLst/>
      </p:bgPr>
    </p:bg>
    <p:spTree>
      <p:nvGrpSpPr>
        <p:cNvPr id="1" name=""/>
        <p:cNvGrpSpPr/>
        <p:nvPr/>
      </p:nvGrpSpPr>
      <p:grpSpPr>
        <a:xfrm>
          <a:off x="0" y="0"/>
          <a: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1B0CEE-51C8-40EC-AF1B-8ABC4B8D2D78}" type="datetimeFigureOut">
              <a:rPr lang="es-CL" smtClean="0"/>
              <a:t>18-05-2016</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CCA2CE-1505-46BE-B62F-2015EEBEA488}" type="slidenum">
              <a:rPr lang="es-CL" smtClean="0"/>
              <a:t>‹Nº›</a:t>
            </a:fld>
            <a:endParaRPr lang="es-CL"/>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jpeg" /><Relationship Id="rId3" Type="http://schemas.openxmlformats.org/officeDocument/2006/relationships/image" Target="../media/image2.png" /><Relationship Id="rId4" Type="http://schemas.openxmlformats.org/officeDocument/2006/relationships/image" Target="../media/image3.jpeg" /><Relationship Id="rId5" Type="http://schemas.openxmlformats.org/officeDocument/2006/relationships/image" Target="../media/image4.jpeg" /><Relationship Id="rId6" Type="http://schemas.openxmlformats.org/officeDocument/2006/relationships/image" Target="../media/image5.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microsoft.com/office/2007/relationships/diagramDrawing" Target="../diagrams/drawing1.xml" /><Relationship Id="rId3" Type="http://schemas.openxmlformats.org/officeDocument/2006/relationships/diagramData" Target="../diagrams/data1.xml" /><Relationship Id="rId4" Type="http://schemas.openxmlformats.org/officeDocument/2006/relationships/diagramLayout" Target="../diagrams/layout1.xml" /><Relationship Id="rId5" Type="http://schemas.openxmlformats.org/officeDocument/2006/relationships/diagramQuickStyle" Target="../diagrams/quickStyle1.xml" /><Relationship Id="rId6" Type="http://schemas.openxmlformats.org/officeDocument/2006/relationships/diagramColors" Target="../diagrams/colors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microsoft.com/office/2007/relationships/diagramDrawing" Target="../diagrams/drawing2.xml" /><Relationship Id="rId3" Type="http://schemas.openxmlformats.org/officeDocument/2006/relationships/diagramData" Target="../diagrams/data2.xml" /><Relationship Id="rId4" Type="http://schemas.openxmlformats.org/officeDocument/2006/relationships/diagramLayout" Target="../diagrams/layout2.xml" /><Relationship Id="rId5" Type="http://schemas.openxmlformats.org/officeDocument/2006/relationships/diagramQuickStyle" Target="../diagrams/quickStyle2.xml" /><Relationship Id="rId6" Type="http://schemas.openxmlformats.org/officeDocument/2006/relationships/diagramColors" Target="../diagrams/colors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microsoft.com/office/2007/relationships/diagramDrawing" Target="../diagrams/drawing3.xml" /><Relationship Id="rId3" Type="http://schemas.openxmlformats.org/officeDocument/2006/relationships/diagramData" Target="../diagrams/data3.xml" /><Relationship Id="rId4" Type="http://schemas.openxmlformats.org/officeDocument/2006/relationships/diagramLayout" Target="../diagrams/layout3.xml" /><Relationship Id="rId5" Type="http://schemas.openxmlformats.org/officeDocument/2006/relationships/diagramQuickStyle" Target="../diagrams/quickStyle3.xml" /><Relationship Id="rId6" Type="http://schemas.openxmlformats.org/officeDocument/2006/relationships/diagramColors" Target="../diagrams/colors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6.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7.jpeg" /><Relationship Id="rId3" Type="http://schemas.openxmlformats.org/officeDocument/2006/relationships/image" Target="../media/image2.png" /><Relationship Id="rId4" Type="http://schemas.openxmlformats.org/officeDocument/2006/relationships/image" Target="../media/image3.jpeg" /><Relationship Id="rId5" Type="http://schemas.openxmlformats.org/officeDocument/2006/relationships/image" Target="../media/image4.jpeg" /><Relationship Id="rId6" Type="http://schemas.openxmlformats.org/officeDocument/2006/relationships/image" Target="../media/image5.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rcRect l="22331" t="13020" r="42" b="-5003"/>
          <a:stretch>
            <a:fillRect/>
          </a:stretch>
        </p:blipFill>
        <p:spPr>
          <a:xfrm>
            <a:off x="0" y="-72008"/>
            <a:ext cx="9166190" cy="7029400"/>
          </a:xfrm>
          <a:prstGeom prst="rect">
            <a:avLst/>
          </a:prstGeom>
          <a:solidFill>
            <a:schemeClr val="bg2">
              <a:lumMod val="10000"/>
            </a:schemeClr>
          </a:solidFill>
        </p:spPr>
      </p:pic>
      <p:sp>
        <p:nvSpPr>
          <p:cNvPr id="2" name="1 Rectángulo"/>
          <p:cNvSpPr/>
          <p:nvPr/>
        </p:nvSpPr>
        <p:spPr>
          <a:xfrm>
            <a:off x="4067944" y="1268760"/>
            <a:ext cx="4824536" cy="1569660"/>
          </a:xfrm>
          <a:prstGeom prst="rect">
            <a:avLst/>
          </a:prstGeom>
          <a:solidFill>
            <a:schemeClr val="bg2">
              <a:lumMod val="10000"/>
            </a:schemeClr>
          </a:solidFill>
        </p:spPr>
        <p:txBody>
          <a:bodyPr wrap="square">
            <a:spAutoFit/>
          </a:bodyPr>
          <a:lstStyle/>
          <a:p>
            <a:pPr marL="457200">
              <a:spcAft>
                <a:spcPct val="0"/>
              </a:spcAft>
            </a:pPr>
            <a:r>
              <a:rPr lang="es-CL" sz="2400">
                <a:solidFill>
                  <a:srgbClr val="00B0F0"/>
                </a:solidFill>
                <a:latin typeface="Franklin Gothic Demi Cond" panose="020b0706030402020204" pitchFamily="34" charset="0"/>
              </a:rPr>
              <a:t>Estudio exploratorio de violencia contra mujeres con discapacidad en tres países de América Latina y el Caribe: Chile, Costa Rica y Uruguay</a:t>
            </a:r>
          </a:p>
        </p:txBody>
      </p:sp>
      <p:sp>
        <p:nvSpPr>
          <p:cNvPr id="7" name="1 Rectángulo"/>
          <p:cNvSpPr/>
          <p:nvPr/>
        </p:nvSpPr>
        <p:spPr>
          <a:xfrm>
            <a:off x="4067944" y="2838420"/>
            <a:ext cx="1592560" cy="307777"/>
          </a:xfrm>
          <a:prstGeom prst="rect">
            <a:avLst/>
          </a:prstGeom>
          <a:noFill/>
        </p:spPr>
        <p:txBody>
          <a:bodyPr wrap="square">
            <a:spAutoFit/>
          </a:bodyPr>
          <a:lstStyle/>
          <a:p>
            <a:pPr marL="457200">
              <a:spcAft>
                <a:spcPct val="0"/>
              </a:spcAft>
            </a:pPr>
            <a:r>
              <a:rPr lang="es-CL" sz="1400">
                <a:solidFill>
                  <a:schemeClr val="bg1"/>
                </a:solidFill>
                <a:latin typeface="Franklin Gothic Demi Cond" panose="020b0706030402020204" pitchFamily="34" charset="0"/>
              </a:rPr>
              <a:t>MAYO 2016</a:t>
            </a:r>
          </a:p>
        </p:txBody>
      </p:sp>
      <p:sp>
        <p:nvSpPr>
          <p:cNvPr id="8" name="Rectángulo 7"/>
          <p:cNvSpPr/>
          <p:nvPr/>
        </p:nvSpPr>
        <p:spPr>
          <a:xfrm>
            <a:off x="0" y="6093296"/>
            <a:ext cx="9166190"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6812" y="6257040"/>
            <a:ext cx="1451652" cy="569494"/>
          </a:xfrm>
          <a:prstGeom prst="rect">
            <a:avLst/>
          </a:prstGeom>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2513" y="6272759"/>
            <a:ext cx="1526244" cy="505170"/>
          </a:xfrm>
          <a:prstGeom prst="rect">
            <a:avLst/>
          </a:prstGeom>
        </p:spPr>
      </p:pic>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4485" y="6163347"/>
            <a:ext cx="958542" cy="723991"/>
          </a:xfrm>
          <a:prstGeom prst="rect">
            <a:avLst/>
          </a:prstGeom>
        </p:spPr>
      </p:pic>
      <p:pic>
        <p:nvPicPr>
          <p:cNvPr id="12" name="Imagen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146" y="6142991"/>
            <a:ext cx="719288" cy="764704"/>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Título 1"/>
          <p:cNvSpPr>
            <a:spLocks noGrp="1"/>
          </p:cNvSpPr>
          <p:nvPr>
            <p:ph type="title"/>
          </p:nvPr>
        </p:nvSpPr>
        <p:spPr>
          <a:xfrm>
            <a:off x="745232" y="633462"/>
            <a:ext cx="8003232" cy="923330"/>
          </a:xfrm>
          <a:noFill/>
        </p:spPr>
        <p:txBody>
          <a:bodyPr vert="horz" wrap="square" lIns="91440" tIns="45720" rIns="91440" bIns="45720" rtlCol="0" anchor="ctr">
            <a:spAutoFit/>
          </a:bodyPr>
          <a:lstStyle/>
          <a:p>
            <a:pPr algn="l"/>
            <a:r>
              <a:rPr lang="es-ES" sz="1800">
                <a:solidFill>
                  <a:schemeClr val="tx1">
                    <a:lumMod val="50000"/>
                    <a:lumOff val="50000"/>
                  </a:schemeClr>
                </a:solidFill>
                <a:latin typeface="Franklin Gothic Demi Cond" panose="020b0706030402020204" pitchFamily="34" charset="0"/>
                <a:ea typeface="+mn-ea"/>
                <a:cs typeface="+mn-cs"/>
              </a:rPr>
              <a:t>El problema en cifras: datos sobre discapacidad y violencia en mujeres, niñas y adolescentes en Costa Rica, Chile y Uruguay</a:t>
            </a:r>
            <a:br>
              <a:rPr lang="es-CL" sz="1800">
                <a:latin typeface="+mn-lt"/>
                <a:ea typeface="+mn-ea"/>
                <a:cs typeface="+mn-cs"/>
              </a:rPr>
            </a:br>
            <a:endParaRPr lang="es-CL" sz="1800">
              <a:latin typeface="+mn-lt"/>
              <a:ea typeface="+mn-ea"/>
              <a:cs typeface="+mn-cs"/>
            </a:endParaRPr>
          </a:p>
        </p:txBody>
      </p:sp>
      <p:sp>
        <p:nvSpPr>
          <p:cNvPr id="4" name="Marcador de contenido 3"/>
          <p:cNvSpPr>
            <a:spLocks noGrp="1"/>
          </p:cNvSpPr>
          <p:nvPr>
            <p:ph idx="1"/>
          </p:nvPr>
        </p:nvSpPr>
        <p:spPr>
          <a:xfrm>
            <a:off x="717748" y="2348880"/>
            <a:ext cx="7670676" cy="3755734"/>
          </a:xfrm>
        </p:spPr>
        <p:txBody>
          <a:bodyPr>
            <a:normAutofit/>
          </a:bodyPr>
          <a:lstStyle/>
          <a:p>
            <a:pPr marL="0" lvl="0" indent="0">
              <a:buNone/>
            </a:pPr>
            <a:r>
              <a:rPr lang="es-CL" sz="1600" b="1">
                <a:latin typeface="Franklin Gothic Book" panose="020b0503020102020204" pitchFamily="34" charset="0"/>
              </a:rPr>
              <a:t>Costa Rica: </a:t>
            </a:r>
            <a:r>
              <a:rPr lang="es-ES_tradnl" sz="1600">
                <a:latin typeface="Franklin Gothic Book" panose="020b0503020102020204" pitchFamily="34" charset="0"/>
              </a:rPr>
              <a:t>Con respecto a los datos obtenidos del Censo del año 2011, </a:t>
            </a:r>
            <a:r>
              <a:rPr lang="es-ES_tradnl" sz="1600" b="1">
                <a:latin typeface="Franklin Gothic Book" panose="020b0503020102020204" pitchFamily="34" charset="0"/>
              </a:rPr>
              <a:t>un 10,5% de la población presenta discapacidad</a:t>
            </a:r>
            <a:r>
              <a:rPr lang="es-ES_tradnl" sz="1600">
                <a:latin typeface="Franklin Gothic Book" panose="020b0503020102020204" pitchFamily="34" charset="0"/>
              </a:rPr>
              <a:t>, desagregando esta data por género, se evidencia que de las personas que presentan alguna de las limitaciones consultadas, un </a:t>
            </a:r>
            <a:r>
              <a:rPr lang="es-ES_tradnl" sz="1600" b="1">
                <a:latin typeface="Franklin Gothic Book" panose="020b0503020102020204" pitchFamily="34" charset="0"/>
              </a:rPr>
              <a:t>51,8% son mujeres y 48,2% son hombres</a:t>
            </a:r>
            <a:r>
              <a:rPr lang="es-ES_tradnl" sz="1600">
                <a:latin typeface="Franklin Gothic Book" panose="020b0503020102020204" pitchFamily="34" charset="0"/>
              </a:rPr>
              <a:t>. </a:t>
            </a:r>
            <a:endParaRPr lang="es-CL" sz="1600">
              <a:latin typeface="Franklin Gothic Book" panose="020b0503020102020204" pitchFamily="34" charset="0"/>
            </a:endParaRPr>
          </a:p>
          <a:p>
            <a:pPr marL="0" lvl="0" indent="0">
              <a:buNone/>
            </a:pPr>
            <a:endParaRPr lang="es-CL" sz="1600" b="1">
              <a:latin typeface="Franklin Gothic Book" panose="020b0503020102020204" pitchFamily="34" charset="0"/>
            </a:endParaRPr>
          </a:p>
          <a:p>
            <a:pPr marL="0" lvl="0" indent="0">
              <a:buNone/>
            </a:pPr>
            <a:r>
              <a:rPr lang="es-CL" sz="1600" b="1">
                <a:latin typeface="Franklin Gothic Book" panose="020b0503020102020204" pitchFamily="34" charset="0"/>
              </a:rPr>
              <a:t>Chile: </a:t>
            </a:r>
            <a:r>
              <a:rPr lang="es-CL" sz="1600">
                <a:latin typeface="Franklin Gothic Book" panose="020b0503020102020204" pitchFamily="34" charset="0"/>
              </a:rPr>
              <a:t>El Censo del año 2002 indica que hay un </a:t>
            </a:r>
            <a:r>
              <a:rPr lang="es-CL" sz="1600" b="1">
                <a:latin typeface="Franklin Gothic Book" panose="020b0503020102020204" pitchFamily="34" charset="0"/>
              </a:rPr>
              <a:t>2,2% de personas con discapacidad del total de población del país</a:t>
            </a:r>
            <a:r>
              <a:rPr lang="es-CL" sz="1600">
                <a:latin typeface="Franklin Gothic Book" panose="020b0503020102020204" pitchFamily="34" charset="0"/>
              </a:rPr>
              <a:t>, dentro del cual un </a:t>
            </a:r>
            <a:r>
              <a:rPr lang="es-CL" sz="1600" b="1">
                <a:latin typeface="Franklin Gothic Book" panose="020b0503020102020204" pitchFamily="34" charset="0"/>
              </a:rPr>
              <a:t>53,4% son hombres y un 46,6% son mujeres</a:t>
            </a:r>
            <a:r>
              <a:rPr lang="es-CL" sz="1600">
                <a:latin typeface="Franklin Gothic Book" panose="020b0503020102020204" pitchFamily="34" charset="0"/>
              </a:rPr>
              <a:t>. El porcentaje de mujeres con discapacidad además representa un 2,03% de la población total de mujeres.</a:t>
            </a:r>
          </a:p>
          <a:p>
            <a:pPr marL="0" lvl="0" indent="0">
              <a:buNone/>
            </a:pPr>
            <a:endParaRPr lang="es-CL" sz="1600">
              <a:latin typeface="Franklin Gothic Book" panose="020b0503020102020204" pitchFamily="34" charset="0"/>
            </a:endParaRPr>
          </a:p>
          <a:p>
            <a:pPr marL="0" lvl="0" indent="0">
              <a:buNone/>
            </a:pPr>
            <a:r>
              <a:rPr lang="es-CL" sz="1600" b="1">
                <a:latin typeface="Franklin Gothic Book" panose="020b0503020102020204" pitchFamily="34" charset="0"/>
              </a:rPr>
              <a:t>Uruguay: </a:t>
            </a:r>
            <a:r>
              <a:rPr lang="es-CL" sz="1600">
                <a:latin typeface="Franklin Gothic Book" panose="020b0503020102020204" pitchFamily="34" charset="0"/>
              </a:rPr>
              <a:t>En cuanto a los datos arrojados por el Censo de Población del año 2011, existe un </a:t>
            </a:r>
            <a:r>
              <a:rPr lang="es-CL" sz="1600" b="1">
                <a:latin typeface="Franklin Gothic Book" panose="020b0503020102020204" pitchFamily="34" charset="0"/>
              </a:rPr>
              <a:t>15,9% de personas con discapacidad</a:t>
            </a:r>
            <a:r>
              <a:rPr lang="es-CL" sz="1600">
                <a:latin typeface="Franklin Gothic Book" panose="020b0503020102020204" pitchFamily="34" charset="0"/>
              </a:rPr>
              <a:t> respecto de la población total. Según género,</a:t>
            </a:r>
            <a:r>
              <a:rPr lang="es-CL" sz="1600" b="1">
                <a:latin typeface="Franklin Gothic Book" panose="020b0503020102020204" pitchFamily="34" charset="0"/>
              </a:rPr>
              <a:t> el 40,3% son hombres y el 59,7% son mujeres.</a:t>
            </a:r>
          </a:p>
          <a:p>
            <a:pPr marL="0" indent="0">
              <a:buNone/>
            </a:pPr>
            <a:endParaRPr lang="es-CL" sz="2800" b="1"/>
          </a:p>
        </p:txBody>
      </p:sp>
      <p:sp>
        <p:nvSpPr>
          <p:cNvPr id="3" name="Marcador de texto 2"/>
          <p:cNvSpPr>
            <a:spLocks noGrp="1"/>
          </p:cNvSpPr>
          <p:nvPr>
            <p:ph type="body" idx="4294967295"/>
          </p:nvPr>
        </p:nvSpPr>
        <p:spPr>
          <a:xfrm>
            <a:off x="703659" y="1236936"/>
            <a:ext cx="7828781" cy="823912"/>
          </a:xfrm>
        </p:spPr>
        <p:txBody>
          <a:bodyPr>
            <a:normAutofit/>
          </a:bodyPr>
          <a:lstStyle/>
          <a:p>
            <a:pPr marL="0" indent="0">
              <a:buNone/>
            </a:pPr>
            <a:r>
              <a:rPr lang="es-CL" sz="2200">
                <a:solidFill>
                  <a:srgbClr val="00B0F0"/>
                </a:solidFill>
                <a:latin typeface="Franklin Gothic Demi Cond" panose="020b0706030402020204" pitchFamily="34" charset="0"/>
              </a:rPr>
              <a:t>Contexto general sobre la Discapacidad según censos poblacionales</a:t>
            </a:r>
          </a:p>
        </p:txBody>
      </p:sp>
    </p:spTree>
    <p:extLst>
      <p:ext uri="{BB962C8B-B14F-4D97-AF65-F5344CB8AC3E}">
        <p14:creationId xmlns:p14="http://schemas.microsoft.com/office/powerpoint/2010/main" val="2600035363"/>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xfrm>
      </p:grpSpPr>
      <p:graphicFrame>
        <p:nvGraphicFramePr>
          <p:cNvPr id="9" name="Diagrama 6"/>
          <p:cNvGraphicFramePr/>
          <p:nvPr>
            <p:extLst>
              <p:ext uri="{D42A27DB-BD31-4B8C-83A1-F6EECF244321}">
                <p14:modId xmlns:p14="http://schemas.microsoft.com/office/powerpoint/2010/main" val="978578902"/>
              </p:ext>
            </p:extLst>
          </p:nvPr>
        </p:nvGraphicFramePr>
        <p:xfrm>
          <a:off x="1763688" y="332656"/>
          <a:ext cx="5688632" cy="6189695"/>
        </p:xfrm>
        <a:graphic>
          <a:graphicData uri="http://schemas.openxmlformats.org/drawingml/2006/diagram">
            <dgm:relIds xmlns:dgm="http://schemas.openxmlformats.org/drawingml/2006/diagram" r:dm="rId3" r:lo="rId4" r:qs="rId5" r:cs="rId6"/>
          </a:graphicData>
        </a:graphic>
      </p:graphicFrame>
    </p:spTree>
    <p:extLst>
      <p:ext uri="{BB962C8B-B14F-4D97-AF65-F5344CB8AC3E}">
        <p14:creationId xmlns:p14="http://schemas.microsoft.com/office/powerpoint/2010/main" val="4052683358"/>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xfrm>
      </p:grpSpPr>
      <p:graphicFrame>
        <p:nvGraphicFramePr>
          <p:cNvPr id="9" name="Diagrama 6"/>
          <p:cNvGraphicFramePr/>
          <p:nvPr>
            <p:extLst>
              <p:ext uri="{D42A27DB-BD31-4B8C-83A1-F6EECF244321}">
                <p14:modId xmlns:p14="http://schemas.microsoft.com/office/powerpoint/2010/main" val="3950588269"/>
              </p:ext>
            </p:extLst>
          </p:nvPr>
        </p:nvGraphicFramePr>
        <p:xfrm>
          <a:off x="1763688" y="332656"/>
          <a:ext cx="5688632" cy="6189695"/>
        </p:xfrm>
        <a:graphic>
          <a:graphicData uri="http://schemas.openxmlformats.org/drawingml/2006/diagram">
            <dgm:relIds xmlns:dgm="http://schemas.openxmlformats.org/drawingml/2006/diagram" r:dm="rId3" r:lo="rId4" r:qs="rId5" r:cs="rId6"/>
          </a:graphicData>
        </a:graphic>
      </p:graphicFrame>
    </p:spTree>
    <p:extLst>
      <p:ext uri="{BB962C8B-B14F-4D97-AF65-F5344CB8AC3E}">
        <p14:creationId xmlns:p14="http://schemas.microsoft.com/office/powerpoint/2010/main" val="174789737"/>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xfrm>
      </p:grpSpPr>
      <p:graphicFrame>
        <p:nvGraphicFramePr>
          <p:cNvPr id="9" name="Diagrama 6"/>
          <p:cNvGraphicFramePr/>
          <p:nvPr>
            <p:extLst>
              <p:ext uri="{D42A27DB-BD31-4B8C-83A1-F6EECF244321}">
                <p14:modId xmlns:p14="http://schemas.microsoft.com/office/powerpoint/2010/main" val="3891537279"/>
              </p:ext>
            </p:extLst>
          </p:nvPr>
        </p:nvGraphicFramePr>
        <p:xfrm>
          <a:off x="1763688" y="332656"/>
          <a:ext cx="5688632" cy="6189695"/>
        </p:xfrm>
        <a:graphic>
          <a:graphicData uri="http://schemas.openxmlformats.org/drawingml/2006/diagram">
            <dgm:relIds xmlns:dgm="http://schemas.openxmlformats.org/drawingml/2006/diagram" r:dm="rId3" r:lo="rId4" r:qs="rId5" r:cs="rId6"/>
          </a:graphicData>
        </a:graphic>
      </p:graphicFrame>
    </p:spTree>
    <p:extLst>
      <p:ext uri="{BB962C8B-B14F-4D97-AF65-F5344CB8AC3E}">
        <p14:creationId xmlns:p14="http://schemas.microsoft.com/office/powerpoint/2010/main" val="1550788056"/>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7" name="Título 6"/>
          <p:cNvSpPr>
            <a:spLocks noGrp="1"/>
          </p:cNvSpPr>
          <p:nvPr>
            <p:ph type="title"/>
          </p:nvPr>
        </p:nvSpPr>
        <p:spPr>
          <a:xfrm>
            <a:off x="457200" y="512968"/>
            <a:ext cx="8229600" cy="584775"/>
          </a:xfrm>
          <a:noFill/>
        </p:spPr>
        <p:txBody>
          <a:bodyPr vert="horz" wrap="square" lIns="91440" tIns="45720" rIns="91440" bIns="45720" rtlCol="0" anchor="ctr">
            <a:spAutoFit/>
          </a:bodyPr>
          <a:lstStyle/>
          <a:p>
            <a:r>
              <a:rPr lang="es-CL" sz="3200">
                <a:solidFill>
                  <a:srgbClr val="00B0F0"/>
                </a:solidFill>
                <a:latin typeface="Franklin Gothic Demi Cond" panose="020b0706030402020204" pitchFamily="34" charset="0"/>
                <a:ea typeface="+mn-ea"/>
                <a:cs typeface="+mn-cs"/>
              </a:rPr>
              <a:t>Violencia en mujeres</a:t>
            </a:r>
          </a:p>
        </p:txBody>
      </p:sp>
      <p:sp>
        <p:nvSpPr>
          <p:cNvPr id="8" name="Marcador de contenido 7"/>
          <p:cNvSpPr>
            <a:spLocks noGrp="1"/>
          </p:cNvSpPr>
          <p:nvPr>
            <p:ph sz="half" idx="1"/>
          </p:nvPr>
        </p:nvSpPr>
        <p:spPr>
          <a:xfrm>
            <a:off x="457200" y="1600200"/>
            <a:ext cx="4038600" cy="5069160"/>
          </a:xfrm>
        </p:spPr>
        <p:txBody>
          <a:bodyPr>
            <a:normAutofit fontScale="47500" lnSpcReduction="20000"/>
          </a:bodyPr>
          <a:lstStyle/>
          <a:p>
            <a:pPr marL="0" indent="0" algn="just">
              <a:lnSpc>
                <a:spcPct val="120000"/>
              </a:lnSpc>
              <a:buNone/>
            </a:pPr>
            <a:r>
              <a:rPr lang="es-CL" sz="2900">
                <a:solidFill>
                  <a:srgbClr val="0070C0"/>
                </a:solidFill>
                <a:latin typeface="Franklin Gothic Book" panose="020b0503020102020204" pitchFamily="34" charset="0"/>
              </a:rPr>
              <a:t>Como </a:t>
            </a:r>
            <a:r>
              <a:rPr lang="es-CL" sz="2900" smtClean="0">
                <a:solidFill>
                  <a:srgbClr val="0070C0"/>
                </a:solidFill>
                <a:latin typeface="Franklin Gothic Book" panose="020b0503020102020204" pitchFamily="34" charset="0"/>
              </a:rPr>
              <a:t>bien plantea </a:t>
            </a:r>
            <a:r>
              <a:rPr lang="es-CL" sz="2900">
                <a:solidFill>
                  <a:srgbClr val="0070C0"/>
                </a:solidFill>
                <a:latin typeface="Franklin Gothic Book" panose="020b0503020102020204" pitchFamily="34" charset="0"/>
              </a:rPr>
              <a:t>el Informe Mundial sobre Discapacidad del Banco Mundial, las mujeres con discapacidad se encuentran mayormente expuestas a recibir malos tratos y abusos en relación a las mujeres sin discapacidad, esta misma comparación se hace frente al grupo masculino. Por lo tanto, cuando se describen las cifras respecto a las mujeres violentadas, se podría inferir a modo de hipótesis que para las mujeres con discapacidad esto ocurre en mayor medida.</a:t>
            </a:r>
          </a:p>
          <a:p>
            <a:pPr marL="0" indent="0" algn="just">
              <a:buNone/>
            </a:pPr>
            <a:endParaRPr lang="es-CL" sz="2900" b="1">
              <a:solidFill>
                <a:schemeClr val="tx1">
                  <a:lumMod val="65000"/>
                  <a:lumOff val="35000"/>
                </a:schemeClr>
              </a:solidFill>
              <a:latin typeface="Franklin Gothic Book" panose="020b0503020102020204" pitchFamily="34" charset="0"/>
            </a:endParaRPr>
          </a:p>
          <a:p>
            <a:pPr marL="0" lvl="0" indent="0" algn="just">
              <a:buNone/>
            </a:pPr>
            <a:r>
              <a:rPr lang="es-CL" sz="2700" b="1">
                <a:solidFill>
                  <a:srgbClr val="00B0F0"/>
                </a:solidFill>
                <a:latin typeface="Franklin Gothic Book" panose="020b0503020102020204" pitchFamily="34" charset="0"/>
              </a:rPr>
              <a:t>Costa Rica: </a:t>
            </a:r>
            <a:r>
              <a:rPr lang="es-CL" sz="2700">
                <a:solidFill>
                  <a:schemeClr val="tx1">
                    <a:lumMod val="65000"/>
                    <a:lumOff val="35000"/>
                  </a:schemeClr>
                </a:solidFill>
                <a:latin typeface="Franklin Gothic Book" panose="020b0503020102020204" pitchFamily="34" charset="0"/>
              </a:rPr>
              <a:t>Situándose en la temática de violencia, según la información presentada por la Organización Panamericana de la Salud (OPS), en el Informe “Salud en las Américas: Costa Rica”, se puede indicar que existen 11.028 casos de violencia intrafamiliar –denunciados por instituciones de salud en el año 2008- dentro de los cuales el 80% de las víctimas son mujeres.  </a:t>
            </a:r>
          </a:p>
          <a:p>
            <a:pPr marL="0" lvl="0" indent="0" algn="just">
              <a:buNone/>
            </a:pPr>
            <a:r>
              <a:rPr lang="es-CL" sz="2700">
                <a:solidFill>
                  <a:schemeClr val="tx1">
                    <a:lumMod val="65000"/>
                    <a:lumOff val="35000"/>
                  </a:schemeClr>
                </a:solidFill>
                <a:latin typeface="Franklin Gothic Book" panose="020b0503020102020204" pitchFamily="34" charset="0"/>
              </a:rPr>
              <a:t>En esta misma materia, los registros del Poder Judicial de Costa Rica,  a través del “Observatorio de violencia de género contra las mujeres y acceso a la justicia”, indican que el número de mujeres asesinadas por sus parejas o ex parejas aumentaron de 16 en el año 2007 a 38 feminicidios en el 2008.</a:t>
            </a:r>
          </a:p>
          <a:p>
            <a:endParaRPr lang="es-CL" b="1">
              <a:solidFill>
                <a:schemeClr val="tx1">
                  <a:lumMod val="65000"/>
                  <a:lumOff val="35000"/>
                </a:schemeClr>
              </a:solidFill>
            </a:endParaRPr>
          </a:p>
          <a:p>
            <a:pPr lvl="0" algn="just"/>
            <a:endParaRPr lang="es-CL" sz="1600" b="1">
              <a:solidFill>
                <a:schemeClr val="tx1">
                  <a:lumMod val="65000"/>
                  <a:lumOff val="35000"/>
                </a:schemeClr>
              </a:solidFill>
            </a:endParaRPr>
          </a:p>
          <a:p>
            <a:endParaRPr lang="es-CL" b="1">
              <a:solidFill>
                <a:schemeClr val="tx1">
                  <a:lumMod val="65000"/>
                  <a:lumOff val="35000"/>
                </a:schemeClr>
              </a:solidFill>
            </a:endParaRPr>
          </a:p>
        </p:txBody>
      </p:sp>
      <p:sp>
        <p:nvSpPr>
          <p:cNvPr id="9" name="Marcador de contenido 8"/>
          <p:cNvSpPr>
            <a:spLocks noGrp="1"/>
          </p:cNvSpPr>
          <p:nvPr>
            <p:ph sz="half" idx="2"/>
          </p:nvPr>
        </p:nvSpPr>
        <p:spPr>
          <a:xfrm>
            <a:off x="4648200" y="1600200"/>
            <a:ext cx="4038600" cy="5069160"/>
          </a:xfrm>
        </p:spPr>
        <p:txBody>
          <a:bodyPr>
            <a:normAutofit fontScale="47500" lnSpcReduction="20000"/>
          </a:bodyPr>
          <a:lstStyle/>
          <a:p>
            <a:pPr marL="0" lvl="0" indent="0" algn="just">
              <a:buNone/>
            </a:pPr>
            <a:r>
              <a:rPr lang="es-CL" b="1">
                <a:solidFill>
                  <a:srgbClr val="00B0F0"/>
                </a:solidFill>
                <a:latin typeface="Franklin Gothic Book" panose="020b0503020102020204" pitchFamily="34" charset="0"/>
              </a:rPr>
              <a:t>Chile:</a:t>
            </a:r>
            <a:r>
              <a:rPr lang="es-CL" b="1">
                <a:solidFill>
                  <a:schemeClr val="tx1">
                    <a:lumMod val="65000"/>
                    <a:lumOff val="35000"/>
                  </a:schemeClr>
                </a:solidFill>
                <a:latin typeface="Franklin Gothic Book" panose="020b0503020102020204" pitchFamily="34" charset="0"/>
              </a:rPr>
              <a:t> </a:t>
            </a:r>
            <a:r>
              <a:rPr lang="es-CL" smtClean="0">
                <a:solidFill>
                  <a:schemeClr val="tx1">
                    <a:lumMod val="65000"/>
                    <a:lumOff val="35000"/>
                  </a:schemeClr>
                </a:solidFill>
                <a:latin typeface="Franklin Gothic Book" panose="020b0503020102020204" pitchFamily="34" charset="0"/>
              </a:rPr>
              <a:t>La </a:t>
            </a:r>
            <a:r>
              <a:rPr lang="es-CL">
                <a:solidFill>
                  <a:schemeClr val="tx1">
                    <a:lumMod val="65000"/>
                    <a:lumOff val="35000"/>
                  </a:schemeClr>
                </a:solidFill>
                <a:latin typeface="Franklin Gothic Book" panose="020b0503020102020204" pitchFamily="34" charset="0"/>
              </a:rPr>
              <a:t>información proporcionada por la ENDISC 2004, se ha podido evidenciar que un 13,28% (274.599) de las personas con discapacidad han sido víctimas de hechos de violencia, y en los últimos 12 meses del año 2004, 1 de cada 8 personas ha sufrido algún tipo de violencia física o verbal. </a:t>
            </a:r>
            <a:r>
              <a:rPr lang="es-CL" b="1">
                <a:solidFill>
                  <a:schemeClr val="tx1">
                    <a:lumMod val="65000"/>
                    <a:lumOff val="35000"/>
                  </a:schemeClr>
                </a:solidFill>
                <a:latin typeface="Franklin Gothic Book" panose="020b0503020102020204" pitchFamily="34" charset="0"/>
              </a:rPr>
              <a:t> </a:t>
            </a:r>
            <a:endParaRPr lang="es-CL">
              <a:solidFill>
                <a:schemeClr val="tx1">
                  <a:lumMod val="65000"/>
                  <a:lumOff val="35000"/>
                </a:schemeClr>
              </a:solidFill>
              <a:latin typeface="Franklin Gothic Book" panose="020b0503020102020204" pitchFamily="34" charset="0"/>
            </a:endParaRPr>
          </a:p>
          <a:p>
            <a:pPr marL="0" lvl="0" indent="0" algn="just">
              <a:buNone/>
            </a:pPr>
            <a:r>
              <a:rPr lang="es-CL">
                <a:solidFill>
                  <a:schemeClr val="tx1">
                    <a:lumMod val="65000"/>
                    <a:lumOff val="35000"/>
                  </a:schemeClr>
                </a:solidFill>
                <a:latin typeface="Franklin Gothic Book" panose="020b0503020102020204" pitchFamily="34" charset="0"/>
              </a:rPr>
              <a:t>Por otra parte, al considerar la dimensión violencia separada de discapacidad, según el Servicio Nacional de la Mujer (SERNAM) se ha evidenciado que en  Chile, el 35,7% de las mujeres reconocen haber sufrido violencia durante su vida, la cual puede ser física, psicológica, sexual y económica. De acuerdo a los datos proporcionados por el Boletín Estadístico del año 2015 de la Fiscalía Nacional de Chile, 77,95% (102.517) de las víctimas de violencia intrafamiliar son mujeres.</a:t>
            </a:r>
          </a:p>
          <a:p>
            <a:pPr lvl="0" algn="just"/>
            <a:endParaRPr lang="es-CL">
              <a:solidFill>
                <a:schemeClr val="tx1">
                  <a:lumMod val="65000"/>
                  <a:lumOff val="35000"/>
                </a:schemeClr>
              </a:solidFill>
              <a:latin typeface="Franklin Gothic Book" panose="020b0503020102020204" pitchFamily="34" charset="0"/>
            </a:endParaRPr>
          </a:p>
          <a:p>
            <a:pPr marL="0" lvl="0" indent="0" algn="just">
              <a:buNone/>
            </a:pPr>
            <a:r>
              <a:rPr lang="es-CL" b="1">
                <a:solidFill>
                  <a:srgbClr val="00B0F0"/>
                </a:solidFill>
                <a:latin typeface="Franklin Gothic Book" panose="020b0503020102020204" pitchFamily="34" charset="0"/>
              </a:rPr>
              <a:t>Uruguay: </a:t>
            </a:r>
            <a:r>
              <a:rPr lang="es-CL">
                <a:solidFill>
                  <a:schemeClr val="tx1">
                    <a:lumMod val="65000"/>
                    <a:lumOff val="35000"/>
                  </a:schemeClr>
                </a:solidFill>
                <a:latin typeface="Franklin Gothic Book" panose="020b0503020102020204" pitchFamily="34" charset="0"/>
              </a:rPr>
              <a:t>Datos entregados por el Observatorio Nacional sobre Violencia y Criminalidad del año 2015 en Uruguay se puede dar cuenta de los siguientes indicadores: Homicidio de mujeres en los últimos 12 meses (nov. 14 – nov. 15): 45 muertes de mujeres (4 menos que en igual período del año anterior), cada 11 días un intento de asesinato hacia mujeres por violencia doméstica.</a:t>
            </a:r>
          </a:p>
          <a:p>
            <a:pPr marL="0" lvl="0" indent="0" algn="just">
              <a:buNone/>
            </a:pPr>
            <a:r>
              <a:rPr lang="es-CL">
                <a:solidFill>
                  <a:schemeClr val="tx1">
                    <a:lumMod val="65000"/>
                    <a:lumOff val="35000"/>
                  </a:schemeClr>
                </a:solidFill>
                <a:latin typeface="Franklin Gothic Book" panose="020b0503020102020204" pitchFamily="34" charset="0"/>
              </a:rPr>
              <a:t>Evolución del Número  de homicidios a mujeres por violencia doméstica año 2015: 23 mujeres (20 a manos de expareja).</a:t>
            </a:r>
          </a:p>
          <a:p>
            <a:endParaRPr lang="es-CL">
              <a:solidFill>
                <a:schemeClr val="tx1">
                  <a:lumMod val="65000"/>
                  <a:lumOff val="35000"/>
                </a:schemeClr>
              </a:solidFill>
            </a:endParaRPr>
          </a:p>
        </p:txBody>
      </p:sp>
    </p:spTree>
    <p:extLst>
      <p:ext uri="{BB962C8B-B14F-4D97-AF65-F5344CB8AC3E}">
        <p14:creationId xmlns:p14="http://schemas.microsoft.com/office/powerpoint/2010/main" val="2584540434"/>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rgbClr val="00B0F0"/>
        </a:solidFill>
        <a:effectLst/>
      </p:bgPr>
    </p:bg>
    <p:spTree>
      <p:nvGrpSpPr>
        <p:cNvPr id="1" name=""/>
        <p:cNvGrpSpPr/>
        <p:nvPr/>
      </p:nvGrpSpPr>
      <p:grpSpPr>
        <a:xfrm>
          <a:off x="0" y="0"/>
          <a: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9520" y="-171399"/>
            <a:ext cx="12863520" cy="8564178"/>
          </a:xfrm>
          <a:prstGeom prst="rect">
            <a:avLst/>
          </a:prstGeom>
        </p:spPr>
      </p:pic>
      <p:sp>
        <p:nvSpPr>
          <p:cNvPr id="3" name="Rectángulo 2"/>
          <p:cNvSpPr/>
          <p:nvPr/>
        </p:nvSpPr>
        <p:spPr>
          <a:xfrm>
            <a:off x="3851920" y="3356992"/>
            <a:ext cx="4320480" cy="2448272"/>
          </a:xfrm>
          <a:prstGeom prst="rect">
            <a:avLst/>
          </a:prstGeom>
          <a:solidFill>
            <a:schemeClr val="tx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1" name="30 CuadroTexto"/>
          <p:cNvSpPr txBox="1"/>
          <p:nvPr/>
        </p:nvSpPr>
        <p:spPr>
          <a:xfrm>
            <a:off x="3851920" y="3284984"/>
            <a:ext cx="3791166" cy="2308324"/>
          </a:xfrm>
          <a:prstGeom prst="rect">
            <a:avLst/>
          </a:prstGeom>
          <a:noFill/>
        </p:spPr>
        <p:txBody>
          <a:bodyPr wrap="none" rtlCol="0">
            <a:spAutoFit/>
          </a:bodyPr>
          <a:lstStyle/>
          <a:p>
            <a:r>
              <a:rPr lang="es-CL" sz="3600" spc="300">
                <a:solidFill>
                  <a:srgbClr val="00B0F0"/>
                </a:solidFill>
                <a:latin typeface="Franklin Gothic Demi Cond" panose="020b0706030402020204" pitchFamily="34" charset="0"/>
              </a:rPr>
              <a:t>DEL CUERPO</a:t>
            </a:r>
          </a:p>
          <a:p>
            <a:r>
              <a:rPr lang="es-CL" sz="3600" spc="300">
                <a:solidFill>
                  <a:srgbClr val="00B0F0"/>
                </a:solidFill>
                <a:latin typeface="Franklin Gothic Demi Cond" panose="020b0706030402020204" pitchFamily="34" charset="0"/>
              </a:rPr>
              <a:t>ILEGÍTIMO</a:t>
            </a:r>
          </a:p>
          <a:p>
            <a:r>
              <a:rPr lang="es-CL" sz="3600" spc="300">
                <a:solidFill>
                  <a:schemeClr val="bg1"/>
                </a:solidFill>
                <a:latin typeface="Franklin Gothic Demi Cond" panose="020b0706030402020204" pitchFamily="34" charset="0"/>
              </a:rPr>
              <a:t>A LOS DERECHOS</a:t>
            </a:r>
          </a:p>
          <a:p>
            <a:r>
              <a:rPr lang="es-CL" sz="3600" spc="300">
                <a:solidFill>
                  <a:schemeClr val="bg1"/>
                </a:solidFill>
                <a:latin typeface="Franklin Gothic Demi Cond" panose="020b0706030402020204" pitchFamily="34" charset="0"/>
              </a:rPr>
              <a:t>HUMANOS</a:t>
            </a:r>
            <a:endParaRPr lang="es-CL" sz="3600" spc="300">
              <a:solidFill>
                <a:schemeClr val="tx2">
                  <a:lumMod val="50000"/>
                </a:schemeClr>
              </a:solidFill>
              <a:latin typeface="Franklin Gothic Demi Cond" panose="020b0706030402020204" pitchFamily="34" charset="0"/>
            </a:endParaRPr>
          </a:p>
        </p:txBody>
      </p:sp>
    </p:spTree>
    <p:extLst>
      <p:ext uri="{BB962C8B-B14F-4D97-AF65-F5344CB8AC3E}">
        <p14:creationId xmlns:p14="http://schemas.microsoft.com/office/powerpoint/2010/main" val="3762148213"/>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4" name="23 Rectángulo"/>
          <p:cNvSpPr/>
          <p:nvPr/>
        </p:nvSpPr>
        <p:spPr>
          <a:xfrm>
            <a:off x="971600" y="266743"/>
            <a:ext cx="7344816" cy="1569660"/>
          </a:xfrm>
          <a:prstGeom prst="rect">
            <a:avLst/>
          </a:prstGeom>
        </p:spPr>
        <p:txBody>
          <a:bodyPr wrap="square">
            <a:spAutoFit/>
          </a:bodyPr>
          <a:lstStyle/>
          <a:p>
            <a:pPr algn="just"/>
            <a:r>
              <a:rPr lang="es-CL" sz="1600" b="1">
                <a:solidFill>
                  <a:srgbClr val="00B0F0"/>
                </a:solidFill>
                <a:latin typeface="Franklin Gothic Book" panose="020b0503020102020204" pitchFamily="34" charset="0"/>
              </a:rPr>
              <a:t> La primera reconstrucción narrativa de las experiencias de violencia contra mujeres con discapacidad se puede hacer en torno al </a:t>
            </a:r>
            <a:r>
              <a:rPr lang="es-CL" sz="1600" b="1" i="1">
                <a:solidFill>
                  <a:srgbClr val="00B0F0"/>
                </a:solidFill>
                <a:latin typeface="Franklin Gothic Book" panose="020b0503020102020204" pitchFamily="34" charset="0"/>
              </a:rPr>
              <a:t>eje del cuerpo</a:t>
            </a:r>
            <a:r>
              <a:rPr lang="es-CL" sz="1600" b="1">
                <a:solidFill>
                  <a:srgbClr val="00B0F0"/>
                </a:solidFill>
                <a:latin typeface="Franklin Gothic Book" panose="020b0503020102020204" pitchFamily="34" charset="0"/>
              </a:rPr>
              <a:t>, donde se articula la diferencia entre ’cuerpo legítimo’ (normalidad física y/o mental) y ‘cuerpo ilegítimo’ (anormalidad física y/o mental). Esta es una distinción teórica para representar el sustrato </a:t>
            </a:r>
            <a:r>
              <a:rPr lang="es-CL" sz="1600" b="1" i="1">
                <a:solidFill>
                  <a:srgbClr val="00B0F0"/>
                </a:solidFill>
                <a:latin typeface="Franklin Gothic Book" panose="020b0503020102020204" pitchFamily="34" charset="0"/>
              </a:rPr>
              <a:t>somasemiótico</a:t>
            </a:r>
            <a:r>
              <a:rPr lang="es-CL" sz="1600" b="1">
                <a:solidFill>
                  <a:srgbClr val="00B0F0"/>
                </a:solidFill>
                <a:latin typeface="Franklin Gothic Book" panose="020b0503020102020204" pitchFamily="34" charset="0"/>
              </a:rPr>
              <a:t> – el cuerpo significado – que organiza la percepción, el juicio y el modo de actuar de las personas con y sin discapacidad.</a:t>
            </a:r>
          </a:p>
        </p:txBody>
      </p:sp>
      <p:cxnSp>
        <p:nvCxnSpPr>
          <p:cNvPr id="26" name="25 Conector recto"/>
          <p:cNvCxnSpPr/>
          <p:nvPr/>
        </p:nvCxnSpPr>
        <p:spPr>
          <a:xfrm flipH="1">
            <a:off x="6130947" y="3020179"/>
            <a:ext cx="0" cy="2376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a:off x="5050827" y="4100299"/>
            <a:ext cx="2376264"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5378093" y="2420888"/>
            <a:ext cx="1545616" cy="584775"/>
          </a:xfrm>
          <a:prstGeom prst="rect">
            <a:avLst/>
          </a:prstGeom>
          <a:noFill/>
        </p:spPr>
        <p:txBody>
          <a:bodyPr wrap="none" rtlCol="0">
            <a:spAutoFit/>
          </a:bodyPr>
          <a:lstStyle/>
          <a:p>
            <a:pPr algn="ctr"/>
            <a:r>
              <a:rPr lang="es-CL" sz="1600" b="1">
                <a:latin typeface="Franklin Gothic Book" panose="020b0503020102020204" pitchFamily="34" charset="0"/>
              </a:rPr>
              <a:t>Mujer</a:t>
            </a:r>
          </a:p>
          <a:p>
            <a:pPr algn="ctr"/>
            <a:r>
              <a:rPr lang="es-CL" sz="1600" b="1">
                <a:latin typeface="Franklin Gothic Book" panose="020b0503020102020204" pitchFamily="34" charset="0"/>
              </a:rPr>
              <a:t>Cuerpo legítimo</a:t>
            </a:r>
          </a:p>
        </p:txBody>
      </p:sp>
      <p:sp>
        <p:nvSpPr>
          <p:cNvPr id="30" name="29 CuadroTexto"/>
          <p:cNvSpPr txBox="1"/>
          <p:nvPr/>
        </p:nvSpPr>
        <p:spPr>
          <a:xfrm>
            <a:off x="5348860" y="5243135"/>
            <a:ext cx="1595309" cy="584775"/>
          </a:xfrm>
          <a:prstGeom prst="rect">
            <a:avLst/>
          </a:prstGeom>
          <a:noFill/>
        </p:spPr>
        <p:txBody>
          <a:bodyPr wrap="none" rtlCol="0">
            <a:spAutoFit/>
          </a:bodyPr>
          <a:lstStyle/>
          <a:p>
            <a:pPr algn="ctr"/>
            <a:r>
              <a:rPr lang="es-CL" sz="1600" b="1">
                <a:latin typeface="Franklin Gothic Book" panose="020b0503020102020204" pitchFamily="34" charset="0"/>
              </a:rPr>
              <a:t>Mujer</a:t>
            </a:r>
          </a:p>
          <a:p>
            <a:r>
              <a:rPr lang="es-CL" sz="1600" b="1">
                <a:latin typeface="Franklin Gothic Book" panose="020b0503020102020204" pitchFamily="34" charset="0"/>
              </a:rPr>
              <a:t>Cuerpo ilegítimo</a:t>
            </a:r>
          </a:p>
        </p:txBody>
      </p:sp>
      <p:sp>
        <p:nvSpPr>
          <p:cNvPr id="31" name="30 CuadroTexto"/>
          <p:cNvSpPr txBox="1"/>
          <p:nvPr/>
        </p:nvSpPr>
        <p:spPr>
          <a:xfrm>
            <a:off x="4451442" y="3812267"/>
            <a:ext cx="891975" cy="338554"/>
          </a:xfrm>
          <a:prstGeom prst="rect">
            <a:avLst/>
          </a:prstGeom>
          <a:noFill/>
        </p:spPr>
        <p:txBody>
          <a:bodyPr wrap="none" rtlCol="0">
            <a:spAutoFit/>
          </a:bodyPr>
          <a:lstStyle/>
          <a:p>
            <a:r>
              <a:rPr lang="es-CL" sz="1600" b="1">
                <a:latin typeface="Franklin Gothic Book" panose="020b0503020102020204" pitchFamily="34" charset="0"/>
              </a:rPr>
              <a:t>Respeto</a:t>
            </a:r>
          </a:p>
        </p:txBody>
      </p:sp>
      <p:sp>
        <p:nvSpPr>
          <p:cNvPr id="32" name="31 CuadroTexto"/>
          <p:cNvSpPr txBox="1"/>
          <p:nvPr/>
        </p:nvSpPr>
        <p:spPr>
          <a:xfrm>
            <a:off x="7043730" y="3812267"/>
            <a:ext cx="966931" cy="338554"/>
          </a:xfrm>
          <a:prstGeom prst="rect">
            <a:avLst/>
          </a:prstGeom>
          <a:noFill/>
        </p:spPr>
        <p:txBody>
          <a:bodyPr wrap="none" rtlCol="0">
            <a:spAutoFit/>
          </a:bodyPr>
          <a:lstStyle/>
          <a:p>
            <a:r>
              <a:rPr lang="es-CL" sz="1600" b="1">
                <a:latin typeface="Franklin Gothic Book" panose="020b0503020102020204" pitchFamily="34" charset="0"/>
              </a:rPr>
              <a:t>Violencia</a:t>
            </a:r>
          </a:p>
        </p:txBody>
      </p:sp>
      <p:sp>
        <p:nvSpPr>
          <p:cNvPr id="33" name="32 CuadroTexto"/>
          <p:cNvSpPr txBox="1"/>
          <p:nvPr/>
        </p:nvSpPr>
        <p:spPr>
          <a:xfrm>
            <a:off x="6444208" y="3380219"/>
            <a:ext cx="2464136" cy="338554"/>
          </a:xfrm>
          <a:prstGeom prst="rect">
            <a:avLst/>
          </a:prstGeom>
          <a:noFill/>
        </p:spPr>
        <p:txBody>
          <a:bodyPr wrap="none" rtlCol="0">
            <a:spAutoFit/>
          </a:bodyPr>
          <a:lstStyle/>
          <a:p>
            <a:pPr>
              <a:buFont typeface="Arial" pitchFamily="34" charset="0"/>
              <a:buChar char="•"/>
            </a:pPr>
            <a:r>
              <a:rPr lang="es-CL" sz="1600" i="1">
                <a:latin typeface="Franklin Gothic Book" panose="020b0503020102020204" pitchFamily="34" charset="0"/>
              </a:rPr>
              <a:t> Violencia contra la mujer</a:t>
            </a:r>
          </a:p>
        </p:txBody>
      </p:sp>
      <p:sp>
        <p:nvSpPr>
          <p:cNvPr id="34" name="33 CuadroTexto"/>
          <p:cNvSpPr txBox="1"/>
          <p:nvPr/>
        </p:nvSpPr>
        <p:spPr>
          <a:xfrm>
            <a:off x="6444208" y="4523636"/>
            <a:ext cx="2464136" cy="584775"/>
          </a:xfrm>
          <a:prstGeom prst="rect">
            <a:avLst/>
          </a:prstGeom>
          <a:noFill/>
        </p:spPr>
        <p:txBody>
          <a:bodyPr wrap="none" rtlCol="0">
            <a:spAutoFit/>
          </a:bodyPr>
          <a:lstStyle/>
          <a:p>
            <a:pPr>
              <a:buFont typeface="Arial" pitchFamily="34" charset="0"/>
              <a:buChar char="•"/>
            </a:pPr>
            <a:r>
              <a:rPr lang="es-CL" sz="1600" i="1">
                <a:latin typeface="Franklin Gothic Book" panose="020b0503020102020204" pitchFamily="34" charset="0"/>
              </a:rPr>
              <a:t> Violencia contra la mujer</a:t>
            </a:r>
          </a:p>
          <a:p>
            <a:r>
              <a:rPr lang="es-CL" sz="1600" i="1">
                <a:latin typeface="Franklin Gothic Book" panose="020b0503020102020204" pitchFamily="34" charset="0"/>
              </a:rPr>
              <a:t>con discapacidad</a:t>
            </a:r>
          </a:p>
        </p:txBody>
      </p:sp>
      <p:cxnSp>
        <p:nvCxnSpPr>
          <p:cNvPr id="37" name="36 Conector recto"/>
          <p:cNvCxnSpPr/>
          <p:nvPr/>
        </p:nvCxnSpPr>
        <p:spPr>
          <a:xfrm flipH="1">
            <a:off x="1904018" y="3092187"/>
            <a:ext cx="0" cy="2376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a:off x="823898" y="4172307"/>
            <a:ext cx="2376264"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38 CuadroTexto"/>
          <p:cNvSpPr txBox="1"/>
          <p:nvPr/>
        </p:nvSpPr>
        <p:spPr>
          <a:xfrm>
            <a:off x="1578762" y="2804155"/>
            <a:ext cx="688586" cy="338554"/>
          </a:xfrm>
          <a:prstGeom prst="rect">
            <a:avLst/>
          </a:prstGeom>
          <a:noFill/>
        </p:spPr>
        <p:txBody>
          <a:bodyPr wrap="none" rtlCol="0">
            <a:spAutoFit/>
          </a:bodyPr>
          <a:lstStyle/>
          <a:p>
            <a:r>
              <a:rPr lang="es-CL" sz="1600" b="1">
                <a:latin typeface="Franklin Gothic Book" panose="020b0503020102020204" pitchFamily="34" charset="0"/>
              </a:rPr>
              <a:t>Varón</a:t>
            </a:r>
          </a:p>
        </p:txBody>
      </p:sp>
      <p:sp>
        <p:nvSpPr>
          <p:cNvPr id="40" name="39 CuadroTexto"/>
          <p:cNvSpPr txBox="1"/>
          <p:nvPr/>
        </p:nvSpPr>
        <p:spPr>
          <a:xfrm>
            <a:off x="1559013" y="5315143"/>
            <a:ext cx="704039" cy="338554"/>
          </a:xfrm>
          <a:prstGeom prst="rect">
            <a:avLst/>
          </a:prstGeom>
          <a:noFill/>
        </p:spPr>
        <p:txBody>
          <a:bodyPr wrap="none" rtlCol="0">
            <a:spAutoFit/>
          </a:bodyPr>
          <a:lstStyle/>
          <a:p>
            <a:r>
              <a:rPr lang="es-CL" sz="1600" b="1">
                <a:latin typeface="Franklin Gothic Book" panose="020b0503020102020204" pitchFamily="34" charset="0"/>
              </a:rPr>
              <a:t>Mujer</a:t>
            </a:r>
          </a:p>
        </p:txBody>
      </p:sp>
      <p:sp>
        <p:nvSpPr>
          <p:cNvPr id="41" name="40 CuadroTexto"/>
          <p:cNvSpPr txBox="1"/>
          <p:nvPr/>
        </p:nvSpPr>
        <p:spPr>
          <a:xfrm>
            <a:off x="395536" y="3874983"/>
            <a:ext cx="1176925" cy="553998"/>
          </a:xfrm>
          <a:prstGeom prst="rect">
            <a:avLst/>
          </a:prstGeom>
          <a:noFill/>
        </p:spPr>
        <p:txBody>
          <a:bodyPr wrap="none" rtlCol="0">
            <a:spAutoFit/>
          </a:bodyPr>
          <a:lstStyle/>
          <a:p>
            <a:r>
              <a:rPr lang="es-CL" sz="1600" b="1">
                <a:latin typeface="Franklin Gothic Book" panose="020b0503020102020204" pitchFamily="34" charset="0"/>
              </a:rPr>
              <a:t>+ Valor</a:t>
            </a:r>
          </a:p>
          <a:p>
            <a:r>
              <a:rPr lang="es-CL" sz="1400" b="1">
                <a:latin typeface="Franklin Gothic Book" panose="020b0503020102020204" pitchFamily="34" charset="0"/>
              </a:rPr>
              <a:t>(dominación)</a:t>
            </a:r>
          </a:p>
        </p:txBody>
      </p:sp>
      <p:sp>
        <p:nvSpPr>
          <p:cNvPr id="42" name="41 CuadroTexto"/>
          <p:cNvSpPr txBox="1"/>
          <p:nvPr/>
        </p:nvSpPr>
        <p:spPr>
          <a:xfrm>
            <a:off x="2555776" y="3884275"/>
            <a:ext cx="1357488" cy="553998"/>
          </a:xfrm>
          <a:prstGeom prst="rect">
            <a:avLst/>
          </a:prstGeom>
          <a:noFill/>
        </p:spPr>
        <p:txBody>
          <a:bodyPr wrap="none" rtlCol="0">
            <a:spAutoFit/>
          </a:bodyPr>
          <a:lstStyle/>
          <a:p>
            <a:pPr>
              <a:buFontTx/>
              <a:buChar char="-"/>
            </a:pPr>
            <a:r>
              <a:rPr lang="es-CL" sz="1600" b="1">
                <a:latin typeface="Franklin Gothic Book" panose="020b0503020102020204" pitchFamily="34" charset="0"/>
              </a:rPr>
              <a:t>Valor</a:t>
            </a:r>
          </a:p>
          <a:p>
            <a:r>
              <a:rPr lang="es-CL" sz="1400" b="1">
                <a:latin typeface="Franklin Gothic Book" panose="020b0503020102020204" pitchFamily="34" charset="0"/>
              </a:rPr>
              <a:t>(subordinación)</a:t>
            </a:r>
          </a:p>
        </p:txBody>
      </p:sp>
      <p:sp>
        <p:nvSpPr>
          <p:cNvPr id="43" name="42 CuadroTexto"/>
          <p:cNvSpPr txBox="1"/>
          <p:nvPr/>
        </p:nvSpPr>
        <p:spPr>
          <a:xfrm>
            <a:off x="2168729" y="4553833"/>
            <a:ext cx="2464136" cy="338554"/>
          </a:xfrm>
          <a:prstGeom prst="rect">
            <a:avLst/>
          </a:prstGeom>
          <a:noFill/>
        </p:spPr>
        <p:txBody>
          <a:bodyPr wrap="none" rtlCol="0">
            <a:spAutoFit/>
          </a:bodyPr>
          <a:lstStyle/>
          <a:p>
            <a:pPr>
              <a:buFont typeface="Arial" pitchFamily="34" charset="0"/>
              <a:buChar char="•"/>
            </a:pPr>
            <a:r>
              <a:rPr lang="es-CL" sz="1600" i="1">
                <a:latin typeface="Franklin Gothic Book" panose="020b0503020102020204" pitchFamily="34" charset="0"/>
              </a:rPr>
              <a:t> Violencia contra la mujer</a:t>
            </a:r>
          </a:p>
        </p:txBody>
      </p:sp>
      <p:sp>
        <p:nvSpPr>
          <p:cNvPr id="44" name="43 CuadroTexto"/>
          <p:cNvSpPr txBox="1"/>
          <p:nvPr/>
        </p:nvSpPr>
        <p:spPr>
          <a:xfrm>
            <a:off x="2168729" y="4820379"/>
            <a:ext cx="2464136" cy="584775"/>
          </a:xfrm>
          <a:prstGeom prst="rect">
            <a:avLst/>
          </a:prstGeom>
          <a:noFill/>
        </p:spPr>
        <p:txBody>
          <a:bodyPr wrap="none" rtlCol="0">
            <a:spAutoFit/>
          </a:bodyPr>
          <a:lstStyle/>
          <a:p>
            <a:pPr>
              <a:buFont typeface="Arial" pitchFamily="34" charset="0"/>
              <a:buChar char="•"/>
            </a:pPr>
            <a:r>
              <a:rPr lang="es-CL" sz="1600" i="1">
                <a:latin typeface="Franklin Gothic Book" panose="020b0503020102020204" pitchFamily="34" charset="0"/>
              </a:rPr>
              <a:t> Violencia contra la mujer</a:t>
            </a:r>
          </a:p>
          <a:p>
            <a:r>
              <a:rPr lang="es-CL" sz="1600" i="1">
                <a:latin typeface="Franklin Gothic Book" panose="020b0503020102020204" pitchFamily="34" charset="0"/>
              </a:rPr>
              <a:t>con discapacidad</a:t>
            </a:r>
          </a:p>
        </p:txBody>
      </p:sp>
      <p:sp>
        <p:nvSpPr>
          <p:cNvPr id="45" name="44 CuadroTexto"/>
          <p:cNvSpPr txBox="1"/>
          <p:nvPr/>
        </p:nvSpPr>
        <p:spPr>
          <a:xfrm>
            <a:off x="2168729" y="3308211"/>
            <a:ext cx="1702710" cy="584775"/>
          </a:xfrm>
          <a:prstGeom prst="rect">
            <a:avLst/>
          </a:prstGeom>
          <a:noFill/>
        </p:spPr>
        <p:txBody>
          <a:bodyPr wrap="none" rtlCol="0">
            <a:spAutoFit/>
          </a:bodyPr>
          <a:lstStyle/>
          <a:p>
            <a:pPr>
              <a:buFont typeface="Arial" pitchFamily="34" charset="0"/>
              <a:buChar char="•"/>
            </a:pPr>
            <a:r>
              <a:rPr lang="es-CL" sz="1600" i="1">
                <a:latin typeface="Franklin Gothic Book" panose="020b0503020102020204" pitchFamily="34" charset="0"/>
              </a:rPr>
              <a:t> Violencia contra</a:t>
            </a:r>
          </a:p>
          <a:p>
            <a:r>
              <a:rPr lang="es-CL" sz="1600" i="1">
                <a:latin typeface="Franklin Gothic Book" panose="020b0503020102020204" pitchFamily="34" charset="0"/>
              </a:rPr>
              <a:t>marginal</a:t>
            </a:r>
          </a:p>
        </p:txBody>
      </p:sp>
      <p:sp>
        <p:nvSpPr>
          <p:cNvPr id="46" name="45 CuadroTexto"/>
          <p:cNvSpPr txBox="1"/>
          <p:nvPr/>
        </p:nvSpPr>
        <p:spPr>
          <a:xfrm>
            <a:off x="4831577" y="3401705"/>
            <a:ext cx="1284326" cy="338554"/>
          </a:xfrm>
          <a:prstGeom prst="rect">
            <a:avLst/>
          </a:prstGeom>
          <a:noFill/>
        </p:spPr>
        <p:txBody>
          <a:bodyPr wrap="none" rtlCol="0">
            <a:spAutoFit/>
          </a:bodyPr>
          <a:lstStyle/>
          <a:p>
            <a:pPr>
              <a:buFont typeface="Arial" pitchFamily="34" charset="0"/>
              <a:buChar char="•"/>
            </a:pPr>
            <a:r>
              <a:rPr lang="es-CL" sz="1600" i="1">
                <a:latin typeface="Franklin Gothic Book" panose="020b0503020102020204" pitchFamily="34" charset="0"/>
              </a:rPr>
              <a:t> Amabilidad</a:t>
            </a:r>
          </a:p>
        </p:txBody>
      </p:sp>
      <p:sp>
        <p:nvSpPr>
          <p:cNvPr id="47" name="46 CuadroTexto"/>
          <p:cNvSpPr txBox="1"/>
          <p:nvPr/>
        </p:nvSpPr>
        <p:spPr>
          <a:xfrm>
            <a:off x="4859722" y="4604355"/>
            <a:ext cx="753732" cy="338554"/>
          </a:xfrm>
          <a:prstGeom prst="rect">
            <a:avLst/>
          </a:prstGeom>
          <a:noFill/>
        </p:spPr>
        <p:txBody>
          <a:bodyPr wrap="none" rtlCol="0">
            <a:spAutoFit/>
          </a:bodyPr>
          <a:lstStyle/>
          <a:p>
            <a:pPr>
              <a:buFont typeface="Arial" pitchFamily="34" charset="0"/>
              <a:buChar char="•"/>
            </a:pPr>
            <a:r>
              <a:rPr lang="es-CL" sz="1600" i="1">
                <a:latin typeface="Franklin Gothic Book" panose="020b0503020102020204" pitchFamily="34" charset="0"/>
              </a:rPr>
              <a:t> Goce</a:t>
            </a:r>
          </a:p>
        </p:txBody>
      </p:sp>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4" name="Flecha abajo 215"/>
          <p:cNvSpPr>
            <a:spLocks noChangeArrowheads="1"/>
          </p:cNvSpPr>
          <p:nvPr/>
        </p:nvSpPr>
        <p:spPr bwMode="auto">
          <a:xfrm rot="13576998" flipH="1">
            <a:off x="4748551" y="2188046"/>
            <a:ext cx="284162" cy="2509837"/>
          </a:xfrm>
          <a:prstGeom prst="downArrow">
            <a:avLst>
              <a:gd name="adj1" fmla="val 50000"/>
              <a:gd name="adj2" fmla="val 50091"/>
            </a:avLst>
          </a:prstGeom>
          <a:gradFill rotWithShape="1">
            <a:gsLst>
              <a:gs pos="0">
                <a:srgbClr val="9B9B9B"/>
              </a:gs>
              <a:gs pos="50000">
                <a:srgbClr val="8E8E8E"/>
              </a:gs>
              <a:gs pos="100000">
                <a:srgbClr val="797979"/>
              </a:gs>
            </a:gsLst>
            <a:lin ang="5400000"/>
          </a:gradFill>
          <a:ln w="6350">
            <a:noFill/>
            <a:miter lim="800000"/>
          </a:ln>
        </p:spPr>
        <p:txBody>
          <a:bodyPr vert="horz" wrap="square" lIns="91440" tIns="45720" rIns="91440" bIns="45720" numCol="1" anchor="ctr" anchorCtr="0" compatLnSpc="1">
            <a:prstTxWarp prst="textNoShape">
              <a:avLst/>
            </a:prstTxWarp>
          </a:bodyPr>
          <a:lstStyle/>
          <a:p>
            <a:endParaRPr lang="es-CL" sz="2400">
              <a:latin typeface="Franklin Gothic Book" panose="020b0503020102020204" pitchFamily="34" charset="0"/>
            </a:endParaRPr>
          </a:p>
        </p:txBody>
      </p:sp>
      <p:sp>
        <p:nvSpPr>
          <p:cNvPr id="5" name="Flecha abajo 212"/>
          <p:cNvSpPr>
            <a:spLocks noChangeArrowheads="1"/>
          </p:cNvSpPr>
          <p:nvPr/>
        </p:nvSpPr>
        <p:spPr bwMode="auto">
          <a:xfrm>
            <a:off x="3297575" y="2383309"/>
            <a:ext cx="284163" cy="2235200"/>
          </a:xfrm>
          <a:prstGeom prst="downArrow">
            <a:avLst>
              <a:gd name="adj1" fmla="val 50000"/>
              <a:gd name="adj2" fmla="val 50072"/>
            </a:avLst>
          </a:prstGeom>
          <a:solidFill>
            <a:srgbClr val="000000"/>
          </a:solidFill>
          <a:ln w="12700">
            <a:solidFill>
              <a:srgbClr val="000000"/>
            </a:solidFill>
            <a:miter lim="800000"/>
          </a:ln>
        </p:spPr>
        <p:txBody>
          <a:bodyPr vert="horz" wrap="square" lIns="91440" tIns="45720" rIns="91440" bIns="45720" numCol="1" anchor="ctr" anchorCtr="0" compatLnSpc="1">
            <a:prstTxWarp prst="textNoShape">
              <a:avLst/>
            </a:prstTxWarp>
          </a:bodyPr>
          <a:lstStyle/>
          <a:p>
            <a:endParaRPr lang="es-CL" sz="2400">
              <a:latin typeface="Franklin Gothic Book" panose="020b0503020102020204" pitchFamily="34" charset="0"/>
            </a:endParaRPr>
          </a:p>
        </p:txBody>
      </p:sp>
      <p:sp>
        <p:nvSpPr>
          <p:cNvPr id="6" name="Flecha abajo 213"/>
          <p:cNvSpPr>
            <a:spLocks noChangeArrowheads="1"/>
          </p:cNvSpPr>
          <p:nvPr/>
        </p:nvSpPr>
        <p:spPr bwMode="auto">
          <a:xfrm rot="7877680">
            <a:off x="4507251" y="2118196"/>
            <a:ext cx="284162" cy="2509837"/>
          </a:xfrm>
          <a:prstGeom prst="downArrow">
            <a:avLst>
              <a:gd name="adj1" fmla="val 50000"/>
              <a:gd name="adj2" fmla="val 50091"/>
            </a:avLst>
          </a:prstGeom>
          <a:solidFill>
            <a:srgbClr val="000000"/>
          </a:solidFill>
          <a:ln w="12700">
            <a:solidFill>
              <a:srgbClr val="000000"/>
            </a:solidFill>
            <a:miter lim="800000"/>
          </a:ln>
        </p:spPr>
        <p:txBody>
          <a:bodyPr vert="horz" wrap="square" lIns="91440" tIns="45720" rIns="91440" bIns="45720" numCol="1" anchor="ctr" anchorCtr="0" compatLnSpc="1">
            <a:prstTxWarp prst="textNoShape">
              <a:avLst/>
            </a:prstTxWarp>
          </a:bodyPr>
          <a:lstStyle/>
          <a:p>
            <a:endParaRPr lang="es-CL" sz="2400">
              <a:latin typeface="Franklin Gothic Book" panose="020b0503020102020204" pitchFamily="34" charset="0"/>
            </a:endParaRPr>
          </a:p>
        </p:txBody>
      </p:sp>
      <p:sp>
        <p:nvSpPr>
          <p:cNvPr id="7" name="Flecha abajo 214"/>
          <p:cNvSpPr>
            <a:spLocks noChangeArrowheads="1"/>
          </p:cNvSpPr>
          <p:nvPr/>
        </p:nvSpPr>
        <p:spPr bwMode="auto">
          <a:xfrm>
            <a:off x="6040775" y="2354734"/>
            <a:ext cx="284163" cy="2178050"/>
          </a:xfrm>
          <a:prstGeom prst="downArrow">
            <a:avLst>
              <a:gd name="adj1" fmla="val 50000"/>
              <a:gd name="adj2" fmla="val 50070"/>
            </a:avLst>
          </a:prstGeom>
          <a:gradFill rotWithShape="1">
            <a:gsLst>
              <a:gs pos="0">
                <a:srgbClr val="9B9B9B"/>
              </a:gs>
              <a:gs pos="50000">
                <a:srgbClr val="8E8E8E"/>
              </a:gs>
              <a:gs pos="100000">
                <a:srgbClr val="797979"/>
              </a:gs>
            </a:gsLst>
            <a:lin ang="5400000"/>
          </a:gradFill>
          <a:ln w="6350">
            <a:noFill/>
            <a:miter lim="800000"/>
          </a:ln>
        </p:spPr>
        <p:txBody>
          <a:bodyPr vert="horz" wrap="square" lIns="91440" tIns="45720" rIns="91440" bIns="45720" numCol="1" anchor="ctr" anchorCtr="0" compatLnSpc="1">
            <a:prstTxWarp prst="textNoShape">
              <a:avLst/>
            </a:prstTxWarp>
          </a:bodyPr>
          <a:lstStyle/>
          <a:p>
            <a:endParaRPr lang="es-CL" sz="2400">
              <a:latin typeface="Franklin Gothic Book" panose="020b0503020102020204" pitchFamily="34" charset="0"/>
            </a:endParaRPr>
          </a:p>
        </p:txBody>
      </p:sp>
      <p:sp>
        <p:nvSpPr>
          <p:cNvPr id="8" name="Abrir llave 216"/>
          <p:cNvSpPr/>
          <p:nvPr/>
        </p:nvSpPr>
        <p:spPr bwMode="auto">
          <a:xfrm>
            <a:off x="2537163" y="1660996"/>
            <a:ext cx="161925" cy="1104900"/>
          </a:xfrm>
          <a:prstGeom prst="leftBrace">
            <a:avLst>
              <a:gd name="adj1" fmla="val 8340"/>
              <a:gd name="adj2" fmla="val 50000"/>
            </a:avLst>
          </a:prstGeom>
          <a:noFill/>
          <a:ln w="6350">
            <a:solidFill>
              <a:srgbClr val="000000"/>
            </a:solidFill>
            <a:miter lim="800000"/>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s-CL" sz="2400" b="0" i="0" u="none" strike="noStrike" cap="none" normalizeH="0" baseline="0">
              <a:ln>
                <a:noFill/>
              </a:ln>
              <a:solidFill>
                <a:schemeClr val="tx1"/>
              </a:solidFill>
              <a:effectLst/>
              <a:latin typeface="Franklin Gothic Book" panose="020b0503020102020204" pitchFamily="34" charset="0"/>
            </a:endParaRPr>
          </a:p>
        </p:txBody>
      </p:sp>
      <p:sp>
        <p:nvSpPr>
          <p:cNvPr id="9" name="Abrir llave 218"/>
          <p:cNvSpPr/>
          <p:nvPr/>
        </p:nvSpPr>
        <p:spPr bwMode="auto">
          <a:xfrm>
            <a:off x="2586375" y="4156546"/>
            <a:ext cx="161925" cy="1104900"/>
          </a:xfrm>
          <a:prstGeom prst="leftBrace">
            <a:avLst>
              <a:gd name="adj1" fmla="val 8340"/>
              <a:gd name="adj2" fmla="val 50000"/>
            </a:avLst>
          </a:prstGeom>
          <a:noFill/>
          <a:ln w="6350">
            <a:solidFill>
              <a:srgbClr val="000000"/>
            </a:solidFill>
            <a:miter lim="800000"/>
          </a:ln>
        </p:spPr>
        <p:txBody>
          <a:bodyPr vert="horz" wrap="square" lIns="91440" tIns="45720" rIns="91440" bIns="45720" numCol="1" anchor="ctr" anchorCtr="0" compatLnSpc="1">
            <a:prstTxWarp prst="textNoShape">
              <a:avLst/>
            </a:prstTxWarp>
          </a:bodyPr>
          <a:lstStyle/>
          <a:p>
            <a:endParaRPr lang="es-CL" sz="2400">
              <a:latin typeface="Franklin Gothic Book" panose="020b0503020102020204" pitchFamily="34" charset="0"/>
            </a:endParaRPr>
          </a:p>
        </p:txBody>
      </p:sp>
      <p:sp>
        <p:nvSpPr>
          <p:cNvPr id="10" name="Cuadro de texto 219"/>
          <p:cNvSpPr txBox="1">
            <a:spLocks noChangeArrowheads="1"/>
          </p:cNvSpPr>
          <p:nvPr/>
        </p:nvSpPr>
        <p:spPr bwMode="auto">
          <a:xfrm>
            <a:off x="1481476" y="1941727"/>
            <a:ext cx="914400" cy="447675"/>
          </a:xfrm>
          <a:prstGeom prst="rect">
            <a:avLst/>
          </a:prstGeom>
          <a:solidFill>
            <a:srgbClr val="FFFFFF"/>
          </a:solidFill>
          <a:ln w="6350">
            <a:noFill/>
            <a:miter lim="800000"/>
          </a:ln>
        </p:spPr>
        <p:txBody>
          <a:bodyPr vert="horz" wrap="non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pPr>
            <a:r>
              <a:rPr kumimoji="0" lang="es-CL" sz="1100" b="1" i="0" u="none" strike="noStrike" cap="none" normalizeH="0" baseline="0">
                <a:ln>
                  <a:noFill/>
                </a:ln>
                <a:solidFill>
                  <a:schemeClr val="tx1"/>
                </a:solidFill>
                <a:effectLst/>
                <a:latin typeface="Franklin Gothic Book" panose="020b0503020102020204" pitchFamily="34" charset="0"/>
              </a:rPr>
              <a:t>Cuerpo legítimo</a:t>
            </a:r>
          </a:p>
          <a:p>
            <a:pPr marL="0" marR="0" lvl="0" indent="0" algn="l" defTabSz="914400" rtl="0" eaLnBrk="1" fontAlgn="base" latinLnBrk="0" hangingPunct="1">
              <a:lnSpc>
                <a:spcPct val="100000"/>
              </a:lnSpc>
              <a:spcBef>
                <a:spcPct val="0"/>
              </a:spcBef>
              <a:spcAft>
                <a:spcPts val="1000"/>
              </a:spcAft>
              <a:buClrTx/>
              <a:buSzTx/>
              <a:buFontTx/>
              <a:buNone/>
            </a:pPr>
            <a:r>
              <a:rPr lang="es-CL" sz="1100" b="1">
                <a:latin typeface="Franklin Gothic Book" panose="020b0503020102020204" pitchFamily="34" charset="0"/>
              </a:rPr>
              <a:t>e ilegítimo</a:t>
            </a:r>
            <a:endParaRPr kumimoji="0" lang="es-CL" sz="3200" b="0" i="0" u="none" strike="noStrike" cap="none" normalizeH="0" baseline="0">
              <a:ln>
                <a:noFill/>
              </a:ln>
              <a:solidFill>
                <a:schemeClr val="tx1"/>
              </a:solidFill>
              <a:effectLst/>
              <a:latin typeface="Franklin Gothic Book" panose="020b0503020102020204" pitchFamily="34" charset="0"/>
            </a:endParaRPr>
          </a:p>
        </p:txBody>
      </p:sp>
      <p:sp>
        <p:nvSpPr>
          <p:cNvPr id="11" name="Cuadro de texto 220"/>
          <p:cNvSpPr txBox="1">
            <a:spLocks noChangeArrowheads="1"/>
          </p:cNvSpPr>
          <p:nvPr/>
        </p:nvSpPr>
        <p:spPr bwMode="auto">
          <a:xfrm>
            <a:off x="1624350" y="4475634"/>
            <a:ext cx="914400" cy="447675"/>
          </a:xfrm>
          <a:prstGeom prst="rect">
            <a:avLst/>
          </a:prstGeom>
          <a:solidFill>
            <a:srgbClr val="FFFFFF"/>
          </a:solidFill>
          <a:ln w="6350">
            <a:noFill/>
            <a:miter lim="800000"/>
          </a:ln>
        </p:spPr>
        <p:txBody>
          <a:bodyPr vert="horz" wrap="non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pPr>
            <a:r>
              <a:rPr kumimoji="0" lang="es-CL" sz="1050" b="1" i="0" u="none" strike="noStrike" cap="none" normalizeH="0" baseline="0">
                <a:ln>
                  <a:noFill/>
                </a:ln>
                <a:solidFill>
                  <a:schemeClr val="tx1"/>
                </a:solidFill>
                <a:effectLst/>
                <a:latin typeface="Franklin Gothic Book" panose="020b0503020102020204" pitchFamily="34" charset="0"/>
              </a:rPr>
              <a:t>Nivel de</a:t>
            </a:r>
          </a:p>
          <a:p>
            <a:pPr marL="0" marR="0" lvl="0" indent="0" algn="l" defTabSz="914400" rtl="0" eaLnBrk="1" fontAlgn="base" latinLnBrk="0" hangingPunct="1">
              <a:lnSpc>
                <a:spcPct val="100000"/>
              </a:lnSpc>
              <a:spcBef>
                <a:spcPct val="0"/>
              </a:spcBef>
              <a:spcAft>
                <a:spcPts val="1000"/>
              </a:spcAft>
              <a:buClrTx/>
              <a:buSzTx/>
              <a:buFontTx/>
              <a:buNone/>
            </a:pPr>
            <a:r>
              <a:rPr kumimoji="0" lang="es-CL" sz="1050" b="1" i="0" u="none" strike="noStrike" cap="none" normalizeH="0" baseline="0">
                <a:ln>
                  <a:noFill/>
                </a:ln>
                <a:solidFill>
                  <a:schemeClr val="tx1"/>
                </a:solidFill>
                <a:effectLst/>
                <a:latin typeface="Franklin Gothic Book" panose="020b0503020102020204" pitchFamily="34" charset="0"/>
              </a:rPr>
              <a:t>experiencia</a:t>
            </a:r>
            <a:endParaRPr kumimoji="0" lang="es-CL" sz="2800" b="0" i="0" u="none" strike="noStrike" cap="none" normalizeH="0" baseline="0">
              <a:ln>
                <a:noFill/>
              </a:ln>
              <a:solidFill>
                <a:schemeClr val="tx1"/>
              </a:solidFill>
              <a:effectLst/>
              <a:latin typeface="Franklin Gothic Book" panose="020b0503020102020204" pitchFamily="34" charset="0"/>
            </a:endParaRPr>
          </a:p>
        </p:txBody>
      </p:sp>
      <p:sp>
        <p:nvSpPr>
          <p:cNvPr id="12" name="Cuadro de texto 221"/>
          <p:cNvSpPr txBox="1">
            <a:spLocks noChangeArrowheads="1"/>
          </p:cNvSpPr>
          <p:nvPr/>
        </p:nvSpPr>
        <p:spPr bwMode="auto">
          <a:xfrm>
            <a:off x="3034050" y="1795934"/>
            <a:ext cx="914400" cy="447675"/>
          </a:xfrm>
          <a:prstGeom prst="rect">
            <a:avLst/>
          </a:prstGeom>
          <a:solidFill>
            <a:srgbClr val="FFFFFF"/>
          </a:solidFill>
          <a:ln w="6350">
            <a:noFill/>
            <a:miter lim="800000"/>
          </a:ln>
        </p:spPr>
        <p:txBody>
          <a:bodyPr vert="horz" wrap="non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pPr>
            <a:r>
              <a:rPr kumimoji="0" lang="es-CL" sz="1100" b="1" i="0" u="none" strike="noStrike" cap="none" normalizeH="0" baseline="0">
                <a:ln>
                  <a:noFill/>
                </a:ln>
                <a:solidFill>
                  <a:schemeClr val="tx1"/>
                </a:solidFill>
                <a:effectLst/>
                <a:latin typeface="Franklin Gothic Book" panose="020b0503020102020204" pitchFamily="34" charset="0"/>
              </a:rPr>
              <a:t>Significado</a:t>
            </a:r>
          </a:p>
          <a:p>
            <a:pPr marL="0" marR="0" lvl="0" indent="0" algn="l" defTabSz="914400" rtl="0" eaLnBrk="1" fontAlgn="base" latinLnBrk="0" hangingPunct="1">
              <a:lnSpc>
                <a:spcPct val="100000"/>
              </a:lnSpc>
              <a:spcBef>
                <a:spcPct val="0"/>
              </a:spcBef>
              <a:spcAft>
                <a:spcPts val="1000"/>
              </a:spcAft>
              <a:buClrTx/>
              <a:buSzTx/>
              <a:buFontTx/>
              <a:buNone/>
            </a:pPr>
            <a:r>
              <a:rPr kumimoji="0" lang="es-CL" sz="1100" b="1" i="0" u="none" strike="noStrike" cap="none" normalizeH="0" baseline="0">
                <a:ln>
                  <a:noFill/>
                </a:ln>
                <a:solidFill>
                  <a:schemeClr val="tx1"/>
                </a:solidFill>
                <a:effectLst/>
                <a:latin typeface="Franklin Gothic Book" panose="020b0503020102020204" pitchFamily="34" charset="0"/>
              </a:rPr>
              <a:t>Igualdad (Persona)</a:t>
            </a:r>
            <a:endParaRPr kumimoji="0" lang="es-CL" sz="3200" b="0" i="0" u="none" strike="noStrike" cap="none" normalizeH="0" baseline="0">
              <a:ln>
                <a:noFill/>
              </a:ln>
              <a:solidFill>
                <a:schemeClr val="tx1"/>
              </a:solidFill>
              <a:effectLst/>
              <a:latin typeface="Franklin Gothic Book" panose="020b0503020102020204" pitchFamily="34" charset="0"/>
            </a:endParaRPr>
          </a:p>
        </p:txBody>
      </p:sp>
      <p:sp>
        <p:nvSpPr>
          <p:cNvPr id="13" name="Cuadro de texto 222"/>
          <p:cNvSpPr txBox="1">
            <a:spLocks noChangeArrowheads="1"/>
          </p:cNvSpPr>
          <p:nvPr/>
        </p:nvSpPr>
        <p:spPr bwMode="auto">
          <a:xfrm>
            <a:off x="5840750" y="1818159"/>
            <a:ext cx="914400" cy="447675"/>
          </a:xfrm>
          <a:prstGeom prst="rect">
            <a:avLst/>
          </a:prstGeom>
          <a:solidFill>
            <a:srgbClr val="FFFFFF"/>
          </a:solidFill>
          <a:ln w="6350">
            <a:noFill/>
            <a:miter lim="800000"/>
          </a:ln>
        </p:spPr>
        <p:txBody>
          <a:bodyPr vert="horz" wrap="non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pPr>
            <a:r>
              <a:rPr kumimoji="0" lang="es-CL" sz="1100" b="1" i="0" u="none" strike="noStrike" cap="none" normalizeH="0" baseline="0">
                <a:ln>
                  <a:noFill/>
                </a:ln>
                <a:solidFill>
                  <a:schemeClr val="tx1"/>
                </a:solidFill>
                <a:effectLst/>
                <a:latin typeface="Franklin Gothic Book" panose="020b0503020102020204" pitchFamily="34" charset="0"/>
              </a:rPr>
              <a:t>Significado</a:t>
            </a:r>
          </a:p>
          <a:p>
            <a:pPr marL="0" marR="0" lvl="0" indent="0" algn="l" defTabSz="914400" rtl="0" eaLnBrk="1" fontAlgn="base" latinLnBrk="0" hangingPunct="1">
              <a:lnSpc>
                <a:spcPct val="100000"/>
              </a:lnSpc>
              <a:spcBef>
                <a:spcPct val="0"/>
              </a:spcBef>
              <a:spcAft>
                <a:spcPts val="1000"/>
              </a:spcAft>
              <a:buClrTx/>
              <a:buSzTx/>
              <a:buFontTx/>
              <a:buNone/>
            </a:pPr>
            <a:r>
              <a:rPr kumimoji="0" lang="es-CL" sz="1100" b="1" i="0" u="none" strike="noStrike" cap="none" normalizeH="0" baseline="0">
                <a:ln>
                  <a:noFill/>
                </a:ln>
                <a:solidFill>
                  <a:schemeClr val="tx1"/>
                </a:solidFill>
                <a:effectLst/>
                <a:latin typeface="Franklin Gothic Book" panose="020b0503020102020204" pitchFamily="34" charset="0"/>
              </a:rPr>
              <a:t>Desigualdad (Persona)</a:t>
            </a:r>
            <a:endParaRPr kumimoji="0" lang="es-CL" sz="3200" b="0" i="0" u="none" strike="noStrike" cap="none" normalizeH="0" baseline="0">
              <a:ln>
                <a:noFill/>
              </a:ln>
              <a:solidFill>
                <a:schemeClr val="tx1"/>
              </a:solidFill>
              <a:effectLst/>
              <a:latin typeface="Franklin Gothic Book" panose="020b0503020102020204" pitchFamily="34" charset="0"/>
            </a:endParaRPr>
          </a:p>
        </p:txBody>
      </p:sp>
      <p:sp>
        <p:nvSpPr>
          <p:cNvPr id="14" name="Cuadro de texto 223"/>
          <p:cNvSpPr txBox="1">
            <a:spLocks noChangeArrowheads="1"/>
          </p:cNvSpPr>
          <p:nvPr/>
        </p:nvSpPr>
        <p:spPr bwMode="auto">
          <a:xfrm>
            <a:off x="5902663" y="4645496"/>
            <a:ext cx="914400" cy="447675"/>
          </a:xfrm>
          <a:prstGeom prst="rect">
            <a:avLst/>
          </a:prstGeom>
          <a:solidFill>
            <a:srgbClr val="FFFFFF"/>
          </a:solidFill>
          <a:ln w="6350">
            <a:noFill/>
            <a:miter lim="800000"/>
          </a:ln>
        </p:spPr>
        <p:txBody>
          <a:bodyPr vert="horz" wrap="non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pPr>
            <a:r>
              <a:rPr kumimoji="0" lang="es-CL" sz="1100" b="1" i="0" u="none" strike="noStrike" cap="none" normalizeH="0" baseline="0">
                <a:ln>
                  <a:noFill/>
                </a:ln>
                <a:solidFill>
                  <a:schemeClr val="tx1"/>
                </a:solidFill>
                <a:effectLst/>
                <a:latin typeface="Franklin Gothic Book" panose="020b0503020102020204" pitchFamily="34" charset="0"/>
              </a:rPr>
              <a:t>Experiencia</a:t>
            </a:r>
          </a:p>
          <a:p>
            <a:pPr marL="0" marR="0" lvl="0" indent="0" algn="l" defTabSz="914400" rtl="0" eaLnBrk="1" fontAlgn="base" latinLnBrk="0" hangingPunct="1">
              <a:lnSpc>
                <a:spcPct val="100000"/>
              </a:lnSpc>
              <a:spcBef>
                <a:spcPct val="0"/>
              </a:spcBef>
              <a:spcAft>
                <a:spcPts val="1000"/>
              </a:spcAft>
              <a:buClrTx/>
              <a:buSzTx/>
              <a:buFontTx/>
              <a:buNone/>
            </a:pPr>
            <a:r>
              <a:rPr lang="es-CL" sz="1100" b="1">
                <a:latin typeface="Franklin Gothic Book" panose="020b0503020102020204" pitchFamily="34" charset="0"/>
              </a:rPr>
              <a:t>V</a:t>
            </a:r>
            <a:r>
              <a:rPr kumimoji="0" lang="es-CL" sz="1100" b="1" i="0" u="none" strike="noStrike" cap="none" normalizeH="0" baseline="0">
                <a:ln>
                  <a:noFill/>
                </a:ln>
                <a:solidFill>
                  <a:schemeClr val="tx1"/>
                </a:solidFill>
                <a:effectLst/>
                <a:latin typeface="Franklin Gothic Book" panose="020b0503020102020204" pitchFamily="34" charset="0"/>
              </a:rPr>
              <a:t>iolencia</a:t>
            </a:r>
            <a:endParaRPr kumimoji="0" lang="es-CL" sz="3200" b="0" i="0" u="none" strike="noStrike" cap="none" normalizeH="0" baseline="0">
              <a:ln>
                <a:noFill/>
              </a:ln>
              <a:solidFill>
                <a:schemeClr val="tx1"/>
              </a:solidFill>
              <a:effectLst/>
              <a:latin typeface="Franklin Gothic Book" panose="020b0503020102020204" pitchFamily="34" charset="0"/>
            </a:endParaRPr>
          </a:p>
        </p:txBody>
      </p:sp>
      <p:sp>
        <p:nvSpPr>
          <p:cNvPr id="15" name="Cuadro de texto 224"/>
          <p:cNvSpPr txBox="1">
            <a:spLocks noChangeArrowheads="1"/>
          </p:cNvSpPr>
          <p:nvPr/>
        </p:nvSpPr>
        <p:spPr bwMode="auto">
          <a:xfrm>
            <a:off x="3116600" y="4759796"/>
            <a:ext cx="914400" cy="447675"/>
          </a:xfrm>
          <a:prstGeom prst="rect">
            <a:avLst/>
          </a:prstGeom>
          <a:solidFill>
            <a:srgbClr val="FFFFFF"/>
          </a:solidFill>
          <a:ln w="6350">
            <a:noFill/>
            <a:miter lim="800000"/>
          </a:ln>
        </p:spPr>
        <p:txBody>
          <a:bodyPr vert="horz" wrap="non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pPr>
            <a:r>
              <a:rPr kumimoji="0" lang="es-CL" sz="1100" b="1" i="0" u="none" strike="noStrike" cap="none" normalizeH="0" baseline="0">
                <a:ln>
                  <a:noFill/>
                </a:ln>
                <a:solidFill>
                  <a:schemeClr val="tx1"/>
                </a:solidFill>
                <a:effectLst/>
                <a:latin typeface="Franklin Gothic Book" panose="020b0503020102020204" pitchFamily="34" charset="0"/>
              </a:rPr>
              <a:t>Experiencia</a:t>
            </a:r>
          </a:p>
          <a:p>
            <a:pPr marL="0" marR="0" lvl="0" indent="0" algn="l" defTabSz="914400" rtl="0" eaLnBrk="1" fontAlgn="base" latinLnBrk="0" hangingPunct="1">
              <a:lnSpc>
                <a:spcPct val="100000"/>
              </a:lnSpc>
              <a:spcBef>
                <a:spcPct val="0"/>
              </a:spcBef>
              <a:spcAft>
                <a:spcPts val="1000"/>
              </a:spcAft>
              <a:buClrTx/>
              <a:buSzTx/>
              <a:buFontTx/>
              <a:buNone/>
            </a:pPr>
            <a:r>
              <a:rPr kumimoji="0" lang="es-CL" sz="1100" b="1" i="0" u="none" strike="noStrike" cap="none" normalizeH="0" baseline="0">
                <a:ln>
                  <a:noFill/>
                </a:ln>
                <a:solidFill>
                  <a:schemeClr val="tx1"/>
                </a:solidFill>
                <a:effectLst/>
                <a:latin typeface="Franklin Gothic Book" panose="020b0503020102020204" pitchFamily="34" charset="0"/>
              </a:rPr>
              <a:t>Respeto</a:t>
            </a:r>
            <a:endParaRPr kumimoji="0" lang="es-CL" sz="3200" b="0" i="0" u="none" strike="noStrike" cap="none" normalizeH="0" baseline="0">
              <a:ln>
                <a:noFill/>
              </a:ln>
              <a:solidFill>
                <a:schemeClr val="tx1"/>
              </a:solidFill>
              <a:effectLst/>
              <a:latin typeface="Franklin Gothic Book" panose="020b0503020102020204" pitchFamily="34" charset="0"/>
            </a:endParaRPr>
          </a:p>
        </p:txBody>
      </p:sp>
      <p:sp>
        <p:nvSpPr>
          <p:cNvPr id="16" name="Cuadro de texto 225"/>
          <p:cNvSpPr txBox="1">
            <a:spLocks noChangeArrowheads="1"/>
          </p:cNvSpPr>
          <p:nvPr/>
        </p:nvSpPr>
        <p:spPr bwMode="auto">
          <a:xfrm>
            <a:off x="3798985" y="1340768"/>
            <a:ext cx="1988750" cy="307777"/>
          </a:xfrm>
          <a:prstGeom prst="rect">
            <a:avLst/>
          </a:prstGeom>
          <a:noFill/>
        </p:spPr>
        <p:txBody>
          <a:bodyPr wrap="none" rtlCol="0">
            <a:spAutoFit/>
          </a:bodyPr>
          <a:lstStyle/>
          <a:p>
            <a:pPr marR="0" lvl="0" indent="0" fontAlgn="base">
              <a:lnSpc>
                <a:spcPct val="100000"/>
              </a:lnSpc>
              <a:spcBef>
                <a:spcPct val="0"/>
              </a:spcBef>
              <a:spcAft>
                <a:spcPts val="1000"/>
              </a:spcAft>
              <a:buClrTx/>
              <a:buSzTx/>
              <a:buFontTx/>
              <a:buNone/>
            </a:pPr>
            <a:r>
              <a:rPr lang="es-CL" sz="1400" b="1">
                <a:latin typeface="Franklin Gothic Book" panose="020b0503020102020204" pitchFamily="34" charset="0"/>
              </a:rPr>
              <a:t>Desigualdad (asimetría)</a:t>
            </a:r>
          </a:p>
        </p:txBody>
      </p:sp>
      <p:sp>
        <p:nvSpPr>
          <p:cNvPr id="17" name="Cuadro de texto 226"/>
          <p:cNvSpPr txBox="1">
            <a:spLocks noChangeArrowheads="1"/>
          </p:cNvSpPr>
          <p:nvPr/>
        </p:nvSpPr>
        <p:spPr bwMode="auto">
          <a:xfrm>
            <a:off x="3511880" y="5229200"/>
            <a:ext cx="2879763" cy="307777"/>
          </a:xfrm>
          <a:prstGeom prst="rect">
            <a:avLst/>
          </a:prstGeom>
          <a:noFill/>
        </p:spPr>
        <p:txBody>
          <a:bodyPr wrap="none" rtlCol="0">
            <a:spAutoFit/>
          </a:bodyPr>
          <a:lstStyle/>
          <a:p>
            <a:pPr fontAlgn="base">
              <a:spcBef>
                <a:spcPct val="0"/>
              </a:spcBef>
              <a:spcAft>
                <a:spcPts val="1000"/>
              </a:spcAft>
            </a:pPr>
            <a:r>
              <a:rPr lang="es-CL" sz="1400">
                <a:latin typeface="Franklin Gothic Book" panose="020b0503020102020204" pitchFamily="34" charset="0"/>
              </a:rPr>
              <a:t>(Trabajo, Educación, Salud, Familia)</a:t>
            </a:r>
          </a:p>
        </p:txBody>
      </p:sp>
      <p:sp>
        <p:nvSpPr>
          <p:cNvPr id="18" name="Flecha abajo 227"/>
          <p:cNvSpPr>
            <a:spLocks noChangeArrowheads="1"/>
          </p:cNvSpPr>
          <p:nvPr/>
        </p:nvSpPr>
        <p:spPr bwMode="auto">
          <a:xfrm rot="-5400000">
            <a:off x="2614156" y="5527477"/>
            <a:ext cx="66675" cy="661988"/>
          </a:xfrm>
          <a:prstGeom prst="downArrow">
            <a:avLst>
              <a:gd name="adj1" fmla="val 50000"/>
              <a:gd name="adj2" fmla="val 49965"/>
            </a:avLst>
          </a:prstGeom>
          <a:solidFill>
            <a:srgbClr val="000000"/>
          </a:solidFill>
          <a:ln w="12700">
            <a:solidFill>
              <a:srgbClr val="000000"/>
            </a:solidFill>
            <a:miter lim="800000"/>
          </a:ln>
        </p:spPr>
        <p:txBody>
          <a:bodyPr vert="horz" wrap="square" lIns="91440" tIns="45720" rIns="91440" bIns="45720" numCol="1" anchor="ctr" anchorCtr="0" compatLnSpc="1">
            <a:prstTxWarp prst="textNoShape">
              <a:avLst/>
            </a:prstTxWarp>
          </a:bodyPr>
          <a:lstStyle/>
          <a:p>
            <a:endParaRPr lang="es-CL" sz="2400">
              <a:latin typeface="Franklin Gothic Book" panose="020b0503020102020204" pitchFamily="34" charset="0"/>
            </a:endParaRPr>
          </a:p>
        </p:txBody>
      </p:sp>
      <p:sp>
        <p:nvSpPr>
          <p:cNvPr id="19" name="Flecha abajo 228"/>
          <p:cNvSpPr>
            <a:spLocks noChangeArrowheads="1"/>
          </p:cNvSpPr>
          <p:nvPr/>
        </p:nvSpPr>
        <p:spPr bwMode="auto">
          <a:xfrm rot="-5400000">
            <a:off x="2605202" y="5787255"/>
            <a:ext cx="92521" cy="663575"/>
          </a:xfrm>
          <a:prstGeom prst="downArrow">
            <a:avLst>
              <a:gd name="adj1" fmla="val 50000"/>
              <a:gd name="adj2" fmla="val 50084"/>
            </a:avLst>
          </a:prstGeom>
          <a:gradFill rotWithShape="1">
            <a:gsLst>
              <a:gs pos="0">
                <a:srgbClr val="9B9B9B"/>
              </a:gs>
              <a:gs pos="50000">
                <a:srgbClr val="8E8E8E"/>
              </a:gs>
              <a:gs pos="100000">
                <a:srgbClr val="797979"/>
              </a:gs>
            </a:gsLst>
            <a:lin ang="5400000"/>
          </a:gradFill>
          <a:ln w="6350">
            <a:noFill/>
            <a:miter lim="800000"/>
          </a:ln>
        </p:spPr>
        <p:txBody>
          <a:bodyPr vert="horz" wrap="square" lIns="91440" tIns="45720" rIns="91440" bIns="45720" numCol="1" anchor="ctr" anchorCtr="0" compatLnSpc="1">
            <a:prstTxWarp prst="textNoShape">
              <a:avLst/>
            </a:prstTxWarp>
          </a:bodyPr>
          <a:lstStyle/>
          <a:p>
            <a:endParaRPr lang="es-CL" sz="2400">
              <a:latin typeface="Franklin Gothic Book" panose="020b0503020102020204" pitchFamily="34" charset="0"/>
            </a:endParaRPr>
          </a:p>
        </p:txBody>
      </p:sp>
      <p:sp>
        <p:nvSpPr>
          <p:cNvPr id="20" name="Cuadro de texto 229"/>
          <p:cNvSpPr txBox="1">
            <a:spLocks noChangeArrowheads="1"/>
          </p:cNvSpPr>
          <p:nvPr/>
        </p:nvSpPr>
        <p:spPr bwMode="auto">
          <a:xfrm>
            <a:off x="3176925" y="5715595"/>
            <a:ext cx="2266950" cy="323850"/>
          </a:xfrm>
          <a:prstGeom prst="rect">
            <a:avLst/>
          </a:prstGeom>
          <a:solidFill>
            <a:srgbClr val="FFFFFF"/>
          </a:solidFill>
          <a:ln w="6350">
            <a:noFill/>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pPr>
            <a:r>
              <a:rPr kumimoji="0" lang="es-CL" sz="1100" b="1" i="0" u="none" strike="noStrike" cap="none" normalizeH="0" baseline="0">
                <a:ln>
                  <a:noFill/>
                </a:ln>
                <a:solidFill>
                  <a:schemeClr val="tx1"/>
                </a:solidFill>
                <a:effectLst/>
                <a:latin typeface="Franklin Gothic Book" panose="020b0503020102020204" pitchFamily="34" charset="0"/>
              </a:rPr>
              <a:t>Transformaciones cognitivas</a:t>
            </a:r>
            <a:endParaRPr kumimoji="0" lang="es-CL" sz="2800" b="0" i="0" u="none" strike="noStrike" cap="none" normalizeH="0" baseline="0">
              <a:ln>
                <a:noFill/>
              </a:ln>
              <a:solidFill>
                <a:schemeClr val="tx1"/>
              </a:solidFill>
              <a:effectLst/>
              <a:latin typeface="Franklin Gothic Book" panose="020b0503020102020204" pitchFamily="34" charset="0"/>
            </a:endParaRPr>
          </a:p>
        </p:txBody>
      </p:sp>
      <p:sp>
        <p:nvSpPr>
          <p:cNvPr id="21" name="Cuadro de texto 230"/>
          <p:cNvSpPr txBox="1">
            <a:spLocks noChangeArrowheads="1"/>
          </p:cNvSpPr>
          <p:nvPr/>
        </p:nvSpPr>
        <p:spPr bwMode="auto">
          <a:xfrm>
            <a:off x="3164225" y="5985470"/>
            <a:ext cx="2486025" cy="323850"/>
          </a:xfrm>
          <a:prstGeom prst="rect">
            <a:avLst/>
          </a:prstGeom>
          <a:solidFill>
            <a:srgbClr val="FFFFFF"/>
          </a:solidFill>
          <a:ln w="6350">
            <a:noFill/>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pPr>
            <a:r>
              <a:rPr kumimoji="0" lang="es-CL" sz="1100" b="1" i="0" u="none" strike="noStrike" cap="none" normalizeH="0" baseline="0">
                <a:ln>
                  <a:noFill/>
                </a:ln>
                <a:solidFill>
                  <a:schemeClr val="tx1"/>
                </a:solidFill>
                <a:effectLst/>
                <a:latin typeface="Franklin Gothic Book" panose="020b0503020102020204" pitchFamily="34" charset="0"/>
              </a:rPr>
              <a:t>Transformaciones orientadas a la acción </a:t>
            </a:r>
            <a:endParaRPr kumimoji="0" lang="es-CL" sz="2800" b="0" i="0" u="none" strike="noStrike" cap="none" normalizeH="0" baseline="0">
              <a:ln>
                <a:noFill/>
              </a:ln>
              <a:solidFill>
                <a:schemeClr val="tx1"/>
              </a:solidFill>
              <a:effectLst/>
              <a:latin typeface="Franklin Gothic Book" panose="020b0503020102020204" pitchFamily="34" charset="0"/>
            </a:endParaRPr>
          </a:p>
        </p:txBody>
      </p:sp>
      <p:sp>
        <p:nvSpPr>
          <p:cNvPr id="22" name="21 Rectángulo"/>
          <p:cNvSpPr/>
          <p:nvPr/>
        </p:nvSpPr>
        <p:spPr>
          <a:xfrm>
            <a:off x="1469603" y="481115"/>
            <a:ext cx="6200428" cy="584775"/>
          </a:xfrm>
          <a:prstGeom prst="rect">
            <a:avLst/>
          </a:prstGeom>
        </p:spPr>
        <p:txBody>
          <a:bodyPr wrap="square">
            <a:spAutoFit/>
          </a:bodyPr>
          <a:lstStyle/>
          <a:p>
            <a:pPr algn="ctr"/>
            <a:r>
              <a:rPr lang="es-CL" sz="1600" spc="300">
                <a:solidFill>
                  <a:srgbClr val="00B0F0"/>
                </a:solidFill>
                <a:latin typeface="Franklin Gothic Demi Cond" panose="020b0706030402020204" pitchFamily="34" charset="0"/>
              </a:rPr>
              <a:t>Cuadro Praxeológico</a:t>
            </a:r>
            <a:endParaRPr lang="es-CL" sz="1600" spc="300">
              <a:solidFill>
                <a:srgbClr val="00B0F0"/>
              </a:solidFill>
              <a:latin typeface="Franklin Gothic Demi Cond" panose="020b0706030402020204" pitchFamily="34" charset="0"/>
            </a:endParaRPr>
          </a:p>
          <a:p>
            <a:pPr algn="ctr"/>
            <a:r>
              <a:rPr lang="es-CL" sz="1600" spc="300">
                <a:solidFill>
                  <a:srgbClr val="00B0F0"/>
                </a:solidFill>
                <a:latin typeface="Franklin Gothic Demi Cond" panose="020b0706030402020204" pitchFamily="34" charset="0"/>
              </a:rPr>
              <a:t>TRANSFORMACIONES COGNITIVAS</a:t>
            </a:r>
          </a:p>
        </p:txBody>
      </p:sp>
      <p:cxnSp>
        <p:nvCxnSpPr>
          <p:cNvPr id="23" name="22 Conector recto"/>
          <p:cNvCxnSpPr/>
          <p:nvPr/>
        </p:nvCxnSpPr>
        <p:spPr>
          <a:xfrm>
            <a:off x="2224351" y="5589240"/>
            <a:ext cx="4536504" cy="0"/>
          </a:xfrm>
          <a:prstGeom prst="line">
            <a:avLst/>
          </a:prstGeom>
        </p:spPr>
        <p:style>
          <a:lnRef idx="1">
            <a:schemeClr val="dk1"/>
          </a:lnRef>
          <a:fillRef idx="0">
            <a:schemeClr val="dk1"/>
          </a:fillRef>
          <a:effectRef idx="0">
            <a:schemeClr val="dk1"/>
          </a:effectRef>
          <a:fontRef idx="minor">
            <a:schemeClr val="tx1"/>
          </a:fontRef>
        </p:style>
      </p:cxnSp>
      <p:sp>
        <p:nvSpPr>
          <p:cNvPr id="24" name="23 Cerrar llave"/>
          <p:cNvSpPr/>
          <p:nvPr/>
        </p:nvSpPr>
        <p:spPr>
          <a:xfrm>
            <a:off x="6688847" y="2636912"/>
            <a:ext cx="144016" cy="158417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latin typeface="Franklin Gothic Book" panose="020b0503020102020204" pitchFamily="34" charset="0"/>
            </a:endParaRPr>
          </a:p>
        </p:txBody>
      </p:sp>
      <p:sp>
        <p:nvSpPr>
          <p:cNvPr id="25" name="24 CuadroTexto"/>
          <p:cNvSpPr txBox="1"/>
          <p:nvPr/>
        </p:nvSpPr>
        <p:spPr>
          <a:xfrm>
            <a:off x="6832863" y="3284984"/>
            <a:ext cx="1146339" cy="307777"/>
          </a:xfrm>
          <a:prstGeom prst="rect">
            <a:avLst/>
          </a:prstGeom>
          <a:noFill/>
        </p:spPr>
        <p:txBody>
          <a:bodyPr wrap="none" rtlCol="0">
            <a:spAutoFit/>
          </a:bodyPr>
          <a:lstStyle/>
          <a:p>
            <a:r>
              <a:rPr lang="es-CL" sz="1400">
                <a:latin typeface="Franklin Gothic Book" panose="020b0503020102020204" pitchFamily="34" charset="0"/>
              </a:rPr>
              <a:t>“Minusvalía”</a:t>
            </a:r>
          </a:p>
        </p:txBody>
      </p:sp>
      <p:sp>
        <p:nvSpPr>
          <p:cNvPr id="26" name="25 CuadroTexto"/>
          <p:cNvSpPr txBox="1"/>
          <p:nvPr/>
        </p:nvSpPr>
        <p:spPr>
          <a:xfrm>
            <a:off x="1328337" y="3265239"/>
            <a:ext cx="1003673" cy="307777"/>
          </a:xfrm>
          <a:prstGeom prst="rect">
            <a:avLst/>
          </a:prstGeom>
          <a:noFill/>
        </p:spPr>
        <p:txBody>
          <a:bodyPr wrap="none" rtlCol="0">
            <a:spAutoFit/>
          </a:bodyPr>
          <a:lstStyle/>
          <a:p>
            <a:r>
              <a:rPr lang="es-CL" sz="1400">
                <a:latin typeface="Franklin Gothic Book" panose="020b0503020102020204" pitchFamily="34" charset="0"/>
              </a:rPr>
              <a:t>“Plusvalía”</a:t>
            </a:r>
          </a:p>
        </p:txBody>
      </p:sp>
      <p:sp>
        <p:nvSpPr>
          <p:cNvPr id="27" name="26 Abrir llave"/>
          <p:cNvSpPr/>
          <p:nvPr/>
        </p:nvSpPr>
        <p:spPr>
          <a:xfrm>
            <a:off x="2296359" y="2564904"/>
            <a:ext cx="144016" cy="165618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latin typeface="Franklin Gothic Book" panose="020b0503020102020204" pitchFamily="34" charset="0"/>
            </a:endParaRPr>
          </a:p>
        </p:txBody>
      </p:sp>
      <p:sp>
        <p:nvSpPr>
          <p:cNvPr id="28" name="27 CuadroTexto"/>
          <p:cNvSpPr txBox="1"/>
          <p:nvPr/>
        </p:nvSpPr>
        <p:spPr>
          <a:xfrm rot="2485210">
            <a:off x="3672465" y="2862830"/>
            <a:ext cx="1563057" cy="276999"/>
          </a:xfrm>
          <a:prstGeom prst="rect">
            <a:avLst/>
          </a:prstGeom>
          <a:noFill/>
        </p:spPr>
        <p:txBody>
          <a:bodyPr wrap="none" rtlCol="0">
            <a:spAutoFit/>
          </a:bodyPr>
          <a:lstStyle/>
          <a:p>
            <a:r>
              <a:rPr lang="es-CL" sz="1200">
                <a:latin typeface="Franklin Gothic Book" panose="020b0503020102020204" pitchFamily="34" charset="0"/>
              </a:rPr>
              <a:t>Enfoque de derechos</a:t>
            </a:r>
          </a:p>
        </p:txBody>
      </p:sp>
      <p:sp>
        <p:nvSpPr>
          <p:cNvPr id="29" name="28 CuadroTexto"/>
          <p:cNvSpPr txBox="1"/>
          <p:nvPr/>
        </p:nvSpPr>
        <p:spPr>
          <a:xfrm rot="18987698">
            <a:off x="4870804" y="2774259"/>
            <a:ext cx="747320" cy="276999"/>
          </a:xfrm>
          <a:prstGeom prst="rect">
            <a:avLst/>
          </a:prstGeom>
          <a:noFill/>
        </p:spPr>
        <p:txBody>
          <a:bodyPr wrap="none" rtlCol="0">
            <a:spAutoFit/>
          </a:bodyPr>
          <a:lstStyle/>
          <a:p>
            <a:r>
              <a:rPr lang="es-CL" sz="1200">
                <a:latin typeface="Franklin Gothic Book" panose="020b0503020102020204" pitchFamily="34" charset="0"/>
              </a:rPr>
              <a:t>Igualdad</a:t>
            </a:r>
          </a:p>
        </p:txBody>
      </p:sp>
      <p:sp>
        <p:nvSpPr>
          <p:cNvPr id="30" name="29 CuadroTexto"/>
          <p:cNvSpPr txBox="1"/>
          <p:nvPr/>
        </p:nvSpPr>
        <p:spPr>
          <a:xfrm>
            <a:off x="4585231" y="2483604"/>
            <a:ext cx="375424" cy="369332"/>
          </a:xfrm>
          <a:prstGeom prst="rect">
            <a:avLst/>
          </a:prstGeom>
          <a:noFill/>
        </p:spPr>
        <p:txBody>
          <a:bodyPr wrap="none" rtlCol="0">
            <a:spAutoFit/>
          </a:bodyPr>
          <a:lstStyle/>
          <a:p>
            <a:r>
              <a:rPr lang="es-CL">
                <a:latin typeface="Franklin Gothic Book" panose="020b0503020102020204" pitchFamily="34" charset="0"/>
                <a:sym typeface="Symbol"/>
              </a:rPr>
              <a:t></a:t>
            </a:r>
            <a:endParaRPr lang="es-CL">
              <a:latin typeface="Franklin Gothic Book" panose="020b0503020102020204" pitchFamily="34" charset="0"/>
            </a:endParaRPr>
          </a:p>
        </p:txBody>
      </p:sp>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xfrm>
      </p:grpSpPr>
      <p:sp>
        <p:nvSpPr>
          <p:cNvPr id="22" name="21 Rectángulo"/>
          <p:cNvSpPr/>
          <p:nvPr/>
        </p:nvSpPr>
        <p:spPr>
          <a:xfrm>
            <a:off x="1115616" y="424813"/>
            <a:ext cx="6624736" cy="1077218"/>
          </a:xfrm>
          <a:prstGeom prst="rect">
            <a:avLst/>
          </a:prstGeom>
        </p:spPr>
        <p:txBody>
          <a:bodyPr wrap="square">
            <a:spAutoFit/>
          </a:bodyPr>
          <a:lstStyle/>
          <a:p>
            <a:pPr algn="ctr"/>
            <a:r>
              <a:rPr lang="es-CL" sz="3200">
                <a:solidFill>
                  <a:srgbClr val="00B0F0"/>
                </a:solidFill>
                <a:latin typeface="Franklin Gothic Demi Cond" panose="020b0706030402020204" pitchFamily="34" charset="0"/>
              </a:rPr>
              <a:t>Triada Mimética (Girard) cercanía y lejanía con el modelo de deseo</a:t>
            </a:r>
          </a:p>
        </p:txBody>
      </p:sp>
      <p:sp>
        <p:nvSpPr>
          <p:cNvPr id="31" name="30 Elipse"/>
          <p:cNvSpPr/>
          <p:nvPr/>
        </p:nvSpPr>
        <p:spPr>
          <a:xfrm>
            <a:off x="2493336" y="2780928"/>
            <a:ext cx="504056" cy="504056"/>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L">
              <a:solidFill>
                <a:schemeClr val="bg1"/>
              </a:solidFill>
            </a:endParaRPr>
          </a:p>
        </p:txBody>
      </p:sp>
      <p:sp>
        <p:nvSpPr>
          <p:cNvPr id="32" name="31 Elipse"/>
          <p:cNvSpPr/>
          <p:nvPr/>
        </p:nvSpPr>
        <p:spPr>
          <a:xfrm>
            <a:off x="693136" y="4653136"/>
            <a:ext cx="504056" cy="504056"/>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L">
              <a:solidFill>
                <a:schemeClr val="bg1"/>
              </a:solidFill>
            </a:endParaRPr>
          </a:p>
        </p:txBody>
      </p:sp>
      <p:sp>
        <p:nvSpPr>
          <p:cNvPr id="33" name="32 Elipse"/>
          <p:cNvSpPr/>
          <p:nvPr/>
        </p:nvSpPr>
        <p:spPr>
          <a:xfrm>
            <a:off x="4509560" y="4581128"/>
            <a:ext cx="504056" cy="504056"/>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L">
              <a:solidFill>
                <a:schemeClr val="bg1"/>
              </a:solidFill>
            </a:endParaRPr>
          </a:p>
        </p:txBody>
      </p:sp>
      <p:sp>
        <p:nvSpPr>
          <p:cNvPr id="34" name="33 CuadroTexto"/>
          <p:cNvSpPr txBox="1"/>
          <p:nvPr/>
        </p:nvSpPr>
        <p:spPr>
          <a:xfrm>
            <a:off x="4133266" y="5229200"/>
            <a:ext cx="1365310" cy="646331"/>
          </a:xfrm>
          <a:prstGeom prst="rect">
            <a:avLst/>
          </a:prstGeom>
          <a:noFill/>
        </p:spPr>
        <p:txBody>
          <a:bodyPr wrap="none" rtlCol="0">
            <a:spAutoFit/>
          </a:bodyPr>
          <a:lstStyle/>
          <a:p>
            <a:pPr algn="ctr"/>
            <a:r>
              <a:rPr lang="es-CL">
                <a:solidFill>
                  <a:schemeClr val="bg1"/>
                </a:solidFill>
                <a:latin typeface="Franklin Gothic Book" panose="020b0503020102020204" pitchFamily="34" charset="0"/>
              </a:rPr>
              <a:t>Sujeto</a:t>
            </a:r>
          </a:p>
          <a:p>
            <a:pPr algn="ctr"/>
            <a:r>
              <a:rPr lang="es-CL">
                <a:solidFill>
                  <a:schemeClr val="bg1"/>
                </a:solidFill>
                <a:latin typeface="Franklin Gothic Book" panose="020b0503020102020204" pitchFamily="34" charset="0"/>
              </a:rPr>
              <a:t>(Persecutor)</a:t>
            </a:r>
          </a:p>
        </p:txBody>
      </p:sp>
      <p:sp>
        <p:nvSpPr>
          <p:cNvPr id="35" name="34 CuadroTexto"/>
          <p:cNvSpPr txBox="1"/>
          <p:nvPr/>
        </p:nvSpPr>
        <p:spPr>
          <a:xfrm>
            <a:off x="477112" y="5229200"/>
            <a:ext cx="936475" cy="646331"/>
          </a:xfrm>
          <a:prstGeom prst="rect">
            <a:avLst/>
          </a:prstGeom>
          <a:noFill/>
        </p:spPr>
        <p:txBody>
          <a:bodyPr wrap="none" rtlCol="0">
            <a:spAutoFit/>
          </a:bodyPr>
          <a:lstStyle/>
          <a:p>
            <a:r>
              <a:rPr lang="es-CL">
                <a:solidFill>
                  <a:schemeClr val="bg1"/>
                </a:solidFill>
                <a:latin typeface="Franklin Gothic Book" panose="020b0503020102020204" pitchFamily="34" charset="0"/>
              </a:rPr>
              <a:t>Objeto</a:t>
            </a:r>
          </a:p>
          <a:p>
            <a:r>
              <a:rPr lang="es-CL">
                <a:solidFill>
                  <a:schemeClr val="bg1"/>
                </a:solidFill>
                <a:latin typeface="Franklin Gothic Book" panose="020b0503020102020204" pitchFamily="34" charset="0"/>
              </a:rPr>
              <a:t>(Deseo)</a:t>
            </a:r>
          </a:p>
        </p:txBody>
      </p:sp>
      <p:cxnSp>
        <p:nvCxnSpPr>
          <p:cNvPr id="37" name="36 Conector recto"/>
          <p:cNvCxnSpPr>
            <a:stCxn id="33" idx="1"/>
            <a:endCxn id="31" idx="5"/>
          </p:cNvCxnSpPr>
          <p:nvPr/>
        </p:nvCxnSpPr>
        <p:spPr>
          <a:xfrm flipH="1" flipV="1">
            <a:off x="2923575" y="3211167"/>
            <a:ext cx="1659802" cy="14437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38 Conector recto"/>
          <p:cNvCxnSpPr>
            <a:stCxn id="31" idx="3"/>
            <a:endCxn id="32" idx="7"/>
          </p:cNvCxnSpPr>
          <p:nvPr/>
        </p:nvCxnSpPr>
        <p:spPr>
          <a:xfrm flipH="1">
            <a:off x="1123375" y="3211167"/>
            <a:ext cx="1443778" cy="15157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39 CuadroTexto"/>
          <p:cNvSpPr txBox="1"/>
          <p:nvPr/>
        </p:nvSpPr>
        <p:spPr>
          <a:xfrm>
            <a:off x="1257699" y="2132856"/>
            <a:ext cx="2931445" cy="646331"/>
          </a:xfrm>
          <a:prstGeom prst="rect">
            <a:avLst/>
          </a:prstGeom>
          <a:noFill/>
        </p:spPr>
        <p:txBody>
          <a:bodyPr wrap="none" rtlCol="0">
            <a:spAutoFit/>
          </a:bodyPr>
          <a:lstStyle/>
          <a:p>
            <a:pPr algn="ctr"/>
            <a:r>
              <a:rPr lang="es-CL">
                <a:solidFill>
                  <a:schemeClr val="bg1"/>
                </a:solidFill>
                <a:latin typeface="Franklin Gothic Book" panose="020b0503020102020204" pitchFamily="34" charset="0"/>
              </a:rPr>
              <a:t>Modelo dominante (</a:t>
            </a:r>
            <a:r>
              <a:rPr lang="es-CL" i="1">
                <a:solidFill>
                  <a:schemeClr val="bg1"/>
                </a:solidFill>
                <a:latin typeface="Franklin Gothic Book" panose="020b0503020102020204" pitchFamily="34" charset="0"/>
              </a:rPr>
              <a:t>habitus</a:t>
            </a:r>
            <a:r>
              <a:rPr lang="es-CL">
                <a:solidFill>
                  <a:schemeClr val="bg1"/>
                </a:solidFill>
                <a:latin typeface="Franklin Gothic Book" panose="020b0503020102020204" pitchFamily="34" charset="0"/>
              </a:rPr>
              <a:t>)</a:t>
            </a:r>
          </a:p>
          <a:p>
            <a:pPr algn="ctr"/>
            <a:r>
              <a:rPr lang="es-CL">
                <a:solidFill>
                  <a:schemeClr val="bg1"/>
                </a:solidFill>
                <a:latin typeface="Franklin Gothic Book" panose="020b0503020102020204" pitchFamily="34" charset="0"/>
              </a:rPr>
              <a:t>(imitar)</a:t>
            </a:r>
          </a:p>
        </p:txBody>
      </p:sp>
      <p:cxnSp>
        <p:nvCxnSpPr>
          <p:cNvPr id="43" name="42 Conector recto de flecha"/>
          <p:cNvCxnSpPr/>
          <p:nvPr/>
        </p:nvCxnSpPr>
        <p:spPr>
          <a:xfrm>
            <a:off x="3296290" y="3273951"/>
            <a:ext cx="360040"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4" name="43 CuadroTexto"/>
          <p:cNvSpPr txBox="1"/>
          <p:nvPr/>
        </p:nvSpPr>
        <p:spPr>
          <a:xfrm>
            <a:off x="3728338" y="3057927"/>
            <a:ext cx="4463594" cy="369332"/>
          </a:xfrm>
          <a:prstGeom prst="rect">
            <a:avLst/>
          </a:prstGeom>
          <a:noFill/>
        </p:spPr>
        <p:txBody>
          <a:bodyPr wrap="none" rtlCol="0">
            <a:spAutoFit/>
          </a:bodyPr>
          <a:lstStyle/>
          <a:p>
            <a:r>
              <a:rPr lang="es-CL">
                <a:solidFill>
                  <a:schemeClr val="bg1"/>
                </a:solidFill>
                <a:latin typeface="Franklin Gothic Book" panose="020b0503020102020204" pitchFamily="34" charset="0"/>
              </a:rPr>
              <a:t>Igualdad </a:t>
            </a:r>
            <a:r>
              <a:rPr lang="es-CL">
                <a:solidFill>
                  <a:schemeClr val="bg1"/>
                </a:solidFill>
                <a:latin typeface="Franklin Gothic Book" panose="020b0503020102020204" pitchFamily="34" charset="0"/>
                <a:sym typeface="Wingdings" pitchFamily="2" charset="2"/>
              </a:rPr>
              <a:t> distancia corta  competencia </a:t>
            </a:r>
            <a:endParaRPr lang="es-CL">
              <a:solidFill>
                <a:schemeClr val="bg1"/>
              </a:solidFill>
              <a:latin typeface="Franklin Gothic Book" panose="020b0503020102020204" pitchFamily="34" charset="0"/>
            </a:endParaRPr>
          </a:p>
        </p:txBody>
      </p:sp>
      <p:cxnSp>
        <p:nvCxnSpPr>
          <p:cNvPr id="45" name="44 Conector recto de flecha"/>
          <p:cNvCxnSpPr/>
          <p:nvPr/>
        </p:nvCxnSpPr>
        <p:spPr>
          <a:xfrm>
            <a:off x="3285424" y="2995211"/>
            <a:ext cx="360040"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6" name="45 CuadroTexto"/>
          <p:cNvSpPr txBox="1"/>
          <p:nvPr/>
        </p:nvSpPr>
        <p:spPr>
          <a:xfrm>
            <a:off x="3717472" y="2779187"/>
            <a:ext cx="5103000" cy="369332"/>
          </a:xfrm>
          <a:prstGeom prst="rect">
            <a:avLst/>
          </a:prstGeom>
          <a:noFill/>
        </p:spPr>
        <p:txBody>
          <a:bodyPr wrap="none" rtlCol="0">
            <a:spAutoFit/>
          </a:bodyPr>
          <a:lstStyle/>
          <a:p>
            <a:r>
              <a:rPr lang="es-CL">
                <a:solidFill>
                  <a:schemeClr val="bg1"/>
                </a:solidFill>
              </a:rPr>
              <a:t>Desigual </a:t>
            </a:r>
            <a:r>
              <a:rPr lang="es-CL">
                <a:solidFill>
                  <a:schemeClr val="bg1"/>
                </a:solidFill>
                <a:sym typeface="Wingdings" pitchFamily="2" charset="2"/>
              </a:rPr>
              <a:t> distancia larga  Idolatría o Indiferencia</a:t>
            </a:r>
            <a:endParaRPr lang="es-CL">
              <a:solidFill>
                <a:schemeClr val="bg1"/>
              </a:solidFill>
            </a:endParaRPr>
          </a:p>
        </p:txBody>
      </p:sp>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rgbClr val="00B0F0"/>
        </a:solidFill>
        <a:effectLst/>
      </p:bgPr>
    </p:bg>
    <p:spTree>
      <p:nvGrpSpPr>
        <p:cNvPr id="1" name=""/>
        <p:cNvGrpSpPr/>
        <p:nvPr/>
      </p:nvGrpSpPr>
      <p:grpSpPr>
        <a:xfrm>
          <a:off x="0" y="0"/>
          <a:ext cx="0" cy="0"/>
        </a:xfrm>
      </p:grpSpPr>
      <p:sp>
        <p:nvSpPr>
          <p:cNvPr id="31" name="30 CuadroTexto"/>
          <p:cNvSpPr txBox="1"/>
          <p:nvPr/>
        </p:nvSpPr>
        <p:spPr>
          <a:xfrm>
            <a:off x="899592" y="2420888"/>
            <a:ext cx="6101350" cy="1569660"/>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s-CL" sz="4800" b="0" i="0" u="none" strike="noStrike" kern="0" cap="none" spc="300" normalizeH="0" baseline="0" noProof="0">
                <a:ln>
                  <a:noFill/>
                </a:ln>
                <a:solidFill>
                  <a:schemeClr val="bg2">
                    <a:lumMod val="10000"/>
                  </a:schemeClr>
                </a:solidFill>
                <a:effectLst/>
                <a:uLnTx/>
                <a:uFillTx/>
                <a:latin typeface="Franklin Gothic Demi Cond" panose="020b0706030402020204" pitchFamily="34" charset="0"/>
              </a:rPr>
              <a:t>CONCLUSIONES</a:t>
            </a:r>
          </a:p>
          <a:p>
            <a:pPr marL="0" marR="0" lvl="0" indent="0" defTabSz="914400" eaLnBrk="1" fontAlgn="auto" latinLnBrk="0" hangingPunct="1">
              <a:lnSpc>
                <a:spcPct val="100000"/>
              </a:lnSpc>
              <a:spcBef>
                <a:spcPct val="0"/>
              </a:spcBef>
              <a:spcAft>
                <a:spcPct val="0"/>
              </a:spcAft>
              <a:buClrTx/>
              <a:buSzTx/>
              <a:buFontTx/>
              <a:buNone/>
              <a:defRPr/>
            </a:pPr>
            <a:r>
              <a:rPr kumimoji="0" lang="es-CL" sz="4800" b="0" i="0" u="none" strike="noStrike" kern="0" cap="none" spc="300" normalizeH="0" baseline="0" noProof="0">
                <a:ln>
                  <a:noFill/>
                </a:ln>
                <a:solidFill>
                  <a:schemeClr val="bg1"/>
                </a:solidFill>
                <a:effectLst/>
                <a:uLnTx/>
                <a:uFillTx/>
                <a:latin typeface="Franklin Gothic Demi Cond" panose="020b0706030402020204" pitchFamily="34" charset="0"/>
              </a:rPr>
              <a:t>Y RECOMENDACIONES</a:t>
            </a:r>
            <a:endParaRPr kumimoji="0" lang="es-CL" sz="4800" b="0" i="0" u="none" strike="noStrike" kern="0" cap="none" spc="300" normalizeH="0" baseline="0" noProof="0">
              <a:ln>
                <a:noFill/>
              </a:ln>
              <a:solidFill>
                <a:schemeClr val="tx2">
                  <a:lumMod val="50000"/>
                </a:schemeClr>
              </a:solidFill>
              <a:effectLst/>
              <a:uLnTx/>
              <a:uFillTx/>
              <a:latin typeface="Franklin Gothic Demi Cond" panose="020b0706030402020204" pitchFamily="34" charset="0"/>
            </a:endParaRPr>
          </a:p>
        </p:txBody>
      </p:sp>
    </p:spTree>
    <p:extLst>
      <p:ext uri="{BB962C8B-B14F-4D97-AF65-F5344CB8AC3E}">
        <p14:creationId xmlns:p14="http://schemas.microsoft.com/office/powerpoint/2010/main" val="170938829"/>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5" name="4 CuadroTexto"/>
          <p:cNvSpPr txBox="1"/>
          <p:nvPr/>
        </p:nvSpPr>
        <p:spPr>
          <a:xfrm>
            <a:off x="899592" y="548680"/>
            <a:ext cx="3343821" cy="523220"/>
          </a:xfrm>
          <a:prstGeom prst="rect">
            <a:avLst/>
          </a:prstGeom>
          <a:noFill/>
        </p:spPr>
        <p:txBody>
          <a:bodyPr wrap="square" rtlCol="0">
            <a:spAutoFit/>
          </a:bodyPr>
          <a:lstStyle/>
          <a:p>
            <a:r>
              <a:rPr lang="es-CL" sz="2800">
                <a:solidFill>
                  <a:srgbClr val="00B0F0"/>
                </a:solidFill>
                <a:latin typeface="Franklin Gothic Demi Cond" panose="020b0706030402020204" pitchFamily="34" charset="0"/>
              </a:rPr>
              <a:t>INTRODUCCIÓN</a:t>
            </a:r>
          </a:p>
        </p:txBody>
      </p:sp>
      <p:sp>
        <p:nvSpPr>
          <p:cNvPr id="6" name="Marcador de contenido 2"/>
          <p:cNvSpPr txBox="1"/>
          <p:nvPr/>
        </p:nvSpPr>
        <p:spPr>
          <a:xfrm>
            <a:off x="755576" y="1628800"/>
            <a:ext cx="7550224" cy="4525828"/>
          </a:xfrm>
          <a:prstGeom prst="rect">
            <a:avLst/>
          </a:prstGeom>
        </p:spPr>
        <p:txBody>
          <a:bodyPr>
            <a:noAutofit/>
          </a:bodyPr>
          <a:lstStyle/>
          <a:p>
            <a:pPr marL="342900" marR="0" lvl="0" indent="-342900" algn="just" defTabSz="914400" rtl="0" eaLnBrk="1" fontAlgn="auto" latinLnBrk="0" hangingPunct="1">
              <a:lnSpc>
                <a:spcPct val="120000"/>
              </a:lnSpc>
              <a:spcBef>
                <a:spcPct val="20000"/>
              </a:spcBef>
              <a:spcAft>
                <a:spcPct val="0"/>
              </a:spcAft>
              <a:buClrTx/>
              <a:buSzTx/>
              <a:buFont typeface="Arial" pitchFamily="34" charset="0"/>
              <a:buChar char="•"/>
              <a:defRPr/>
            </a:pPr>
            <a:r>
              <a:rPr kumimoji="0" lang="es-CL" i="0" u="none" strike="noStrike" kern="1200" cap="none" spc="0" normalizeH="0" baseline="0" noProof="0" smtClean="0">
                <a:ln>
                  <a:noFill/>
                </a:ln>
                <a:solidFill>
                  <a:schemeClr val="tx1">
                    <a:lumMod val="75000"/>
                    <a:lumOff val="25000"/>
                  </a:schemeClr>
                </a:solidFill>
                <a:effectLst/>
                <a:uLnTx/>
                <a:uFillTx/>
                <a:latin typeface="Franklin Gothic Book" panose="020b0503020102020204" pitchFamily="34" charset="0"/>
              </a:rPr>
              <a:t>En esta presentación se entregan los </a:t>
            </a:r>
            <a:r>
              <a:rPr kumimoji="0" lang="es-CL" i="0" u="none" strike="noStrike" kern="1200" cap="none" spc="0" normalizeH="0" baseline="0" noProof="0">
                <a:ln>
                  <a:noFill/>
                </a:ln>
                <a:solidFill>
                  <a:schemeClr val="tx1">
                    <a:lumMod val="75000"/>
                    <a:lumOff val="25000"/>
                  </a:schemeClr>
                </a:solidFill>
                <a:effectLst/>
                <a:uLnTx/>
                <a:uFillTx/>
                <a:latin typeface="Franklin Gothic Book" panose="020b0503020102020204" pitchFamily="34" charset="0"/>
              </a:rPr>
              <a:t>resultados del estudio exploratorio sobre ‘Violencia contra Mujeres con Discapacidad en tres países de América Latina y el Caribe: Costa Rica, Chile y Uruguay’. </a:t>
            </a:r>
          </a:p>
          <a:p>
            <a:pPr marL="342900" marR="0" lvl="0" indent="-342900" algn="just" defTabSz="914400" rtl="0" eaLnBrk="1" fontAlgn="auto" latinLnBrk="0" hangingPunct="1">
              <a:lnSpc>
                <a:spcPct val="120000"/>
              </a:lnSpc>
              <a:spcBef>
                <a:spcPct val="20000"/>
              </a:spcBef>
              <a:spcAft>
                <a:spcPct val="0"/>
              </a:spcAft>
              <a:buClrTx/>
              <a:buSzTx/>
              <a:buFont typeface="Arial" pitchFamily="34" charset="0"/>
              <a:buChar char="•"/>
              <a:defRPr/>
            </a:pPr>
            <a:endParaRPr kumimoji="0" lang="es-CL" i="0" u="none" strike="noStrike" kern="1200" cap="none" spc="0" normalizeH="0" baseline="0" noProof="0">
              <a:ln>
                <a:noFill/>
              </a:ln>
              <a:solidFill>
                <a:schemeClr val="tx1">
                  <a:lumMod val="75000"/>
                  <a:lumOff val="25000"/>
                </a:schemeClr>
              </a:solidFill>
              <a:effectLst/>
              <a:uLnTx/>
              <a:uFillTx/>
              <a:latin typeface="Franklin Gothic Book" panose="020b0503020102020204" pitchFamily="34" charset="0"/>
            </a:endParaRPr>
          </a:p>
          <a:p>
            <a:pPr marL="342900" marR="0" lvl="0" indent="-342900" algn="just" defTabSz="914400" rtl="0" eaLnBrk="1" fontAlgn="auto" latinLnBrk="0" hangingPunct="1">
              <a:lnSpc>
                <a:spcPct val="120000"/>
              </a:lnSpc>
              <a:spcBef>
                <a:spcPct val="20000"/>
              </a:spcBef>
              <a:spcAft>
                <a:spcPct val="0"/>
              </a:spcAft>
              <a:buClrTx/>
              <a:buSzTx/>
              <a:buFont typeface="Arial" pitchFamily="34" charset="0"/>
              <a:buChar char="•"/>
              <a:defRPr/>
            </a:pPr>
            <a:endParaRPr kumimoji="0" lang="es-CL" i="0" u="none" strike="noStrike" kern="1200" cap="none" spc="0" normalizeH="0" baseline="0" noProof="0">
              <a:ln>
                <a:noFill/>
              </a:ln>
              <a:solidFill>
                <a:schemeClr val="tx1">
                  <a:lumMod val="75000"/>
                  <a:lumOff val="25000"/>
                </a:schemeClr>
              </a:solidFill>
              <a:effectLst/>
              <a:uLnTx/>
              <a:uFillTx/>
              <a:latin typeface="Franklin Gothic Book" panose="020b0503020102020204" pitchFamily="34" charset="0"/>
            </a:endParaRPr>
          </a:p>
          <a:p>
            <a:pPr marL="342900" marR="0" lvl="0" indent="-342900" algn="just" defTabSz="914400" rtl="0" eaLnBrk="1" fontAlgn="auto" latinLnBrk="0" hangingPunct="1">
              <a:lnSpc>
                <a:spcPct val="120000"/>
              </a:lnSpc>
              <a:spcBef>
                <a:spcPct val="20000"/>
              </a:spcBef>
              <a:spcAft>
                <a:spcPct val="0"/>
              </a:spcAft>
              <a:buClrTx/>
              <a:buSzTx/>
              <a:buFont typeface="Arial" pitchFamily="34" charset="0"/>
              <a:buChar char="•"/>
              <a:defRPr/>
            </a:pPr>
            <a:r>
              <a:rPr kumimoji="0" lang="es-CL" i="0" u="none" strike="noStrike" kern="1200" cap="none" spc="0" normalizeH="0" baseline="0" noProof="0">
                <a:ln>
                  <a:noFill/>
                </a:ln>
                <a:solidFill>
                  <a:schemeClr val="tx1">
                    <a:lumMod val="75000"/>
                    <a:lumOff val="25000"/>
                  </a:schemeClr>
                </a:solidFill>
                <a:effectLst/>
                <a:uLnTx/>
                <a:uFillTx/>
                <a:latin typeface="Franklin Gothic Book" panose="020b0503020102020204" pitchFamily="34" charset="0"/>
              </a:rPr>
              <a:t>El estudio se desarrolló, entre los meses de mayo del año 2015 y abril del año 2016, sobre la base del trabajo conjunto de tres equipos de investigación (en Costa Rica, Chile y Uruguay) liderados por Centro de Estudios Sociales y Opinión Pública (CESOP), de la Universidad Central de Chile. Con el apoyo de ONU Mujeres, a través de la Corporación Humanas y de CIMUNIDIS, siendo esta última institución la gestora del proyecto y la encargada de sensibilizar sobre este problema a la sociedad y las autoridades pertinentes.</a:t>
            </a:r>
          </a:p>
          <a:p>
            <a:pPr marL="342900" marR="0" lvl="0" indent="-342900" algn="just" defTabSz="914400" rtl="0" eaLnBrk="1" fontAlgn="auto" latinLnBrk="0" hangingPunct="1">
              <a:lnSpc>
                <a:spcPct val="120000"/>
              </a:lnSpc>
              <a:spcBef>
                <a:spcPct val="20000"/>
              </a:spcBef>
              <a:spcAft>
                <a:spcPct val="0"/>
              </a:spcAft>
              <a:buClrTx/>
              <a:buSzTx/>
              <a:buFont typeface="Arial" pitchFamily="34" charset="0"/>
              <a:buChar char="•"/>
              <a:defRPr/>
            </a:pPr>
            <a:endParaRPr kumimoji="0" lang="es-CL" sz="1600" b="0" i="0" u="none" strike="noStrike" kern="1200" cap="none" spc="0" normalizeH="0" baseline="0" noProof="0">
              <a:ln>
                <a:noFill/>
              </a:ln>
              <a:solidFill>
                <a:schemeClr val="tx1">
                  <a:lumMod val="75000"/>
                  <a:lumOff val="25000"/>
                </a:schemeClr>
              </a:solidFill>
              <a:effectLst/>
              <a:uLnTx/>
              <a:uFillTx/>
              <a:latin typeface="Franklin Gothic Book" panose="020b0503020102020204" pitchFamily="34" charset="0"/>
            </a:endParaRPr>
          </a:p>
        </p:txBody>
      </p:sp>
      <p:cxnSp>
        <p:nvCxnSpPr>
          <p:cNvPr id="3" name="Conector recto 2"/>
          <p:cNvCxnSpPr/>
          <p:nvPr/>
        </p:nvCxnSpPr>
        <p:spPr>
          <a:xfrm>
            <a:off x="827584" y="3068960"/>
            <a:ext cx="7478216" cy="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xfrm>
      </p:grpSpPr>
      <p:sp>
        <p:nvSpPr>
          <p:cNvPr id="4" name="3 Rectángulo"/>
          <p:cNvSpPr/>
          <p:nvPr/>
        </p:nvSpPr>
        <p:spPr>
          <a:xfrm>
            <a:off x="971600" y="980728"/>
            <a:ext cx="7344816" cy="5078313"/>
          </a:xfrm>
          <a:prstGeom prst="rect">
            <a:avLst/>
          </a:prstGeom>
        </p:spPr>
        <p:txBody>
          <a:bodyPr wrap="square">
            <a:spAutoFit/>
          </a:bodyPr>
          <a:lstStyle/>
          <a:p>
            <a:r>
              <a:rPr lang="es-CL" b="1">
                <a:solidFill>
                  <a:schemeClr val="bg1"/>
                </a:solidFill>
                <a:latin typeface="Franklin Gothic Book" panose="020b0503020102020204" pitchFamily="34" charset="0"/>
              </a:rPr>
              <a:t>La falta de estadísticas concretas sobre violencia contra mujeres con discapacidad no permite dimensionar la magnitud del problema. Se hace imperioso elaborar un instrumento cuantitativo que permita medir, dimensionar y caracterizar la problemática en la región.</a:t>
            </a:r>
          </a:p>
          <a:p>
            <a:endParaRPr lang="es-CL">
              <a:solidFill>
                <a:schemeClr val="bg1"/>
              </a:solidFill>
              <a:latin typeface="Franklin Gothic Book" panose="020b0503020102020204" pitchFamily="34" charset="0"/>
            </a:endParaRPr>
          </a:p>
          <a:p>
            <a:r>
              <a:rPr lang="es-CL">
                <a:solidFill>
                  <a:schemeClr val="bg1"/>
                </a:solidFill>
                <a:latin typeface="Franklin Gothic Book" panose="020b0503020102020204" pitchFamily="34" charset="0"/>
              </a:rPr>
              <a:t>La definición de violencia adoptada por los organismos internacionales permite hacer sentido a nivel social sobre el problema, pero para estudios cuantitativos las variables de violencia y discapacidad </a:t>
            </a:r>
            <a:r>
              <a:rPr lang="es-CL" smtClean="0">
                <a:solidFill>
                  <a:schemeClr val="bg1"/>
                </a:solidFill>
                <a:latin typeface="Franklin Gothic Book" panose="020b0503020102020204" pitchFamily="34" charset="0"/>
              </a:rPr>
              <a:t>deben </a:t>
            </a:r>
            <a:r>
              <a:rPr lang="es-CL">
                <a:solidFill>
                  <a:schemeClr val="bg1"/>
                </a:solidFill>
                <a:latin typeface="Franklin Gothic Book" panose="020b0503020102020204" pitchFamily="34" charset="0"/>
              </a:rPr>
              <a:t>estar definidas operacionalmente, de tal modo que permitan medir de forma clara y distintiva el fenómeno.</a:t>
            </a:r>
          </a:p>
          <a:p>
            <a:pPr>
              <a:buFont typeface="Arial" pitchFamily="34" charset="0"/>
              <a:buChar char="•"/>
            </a:pPr>
            <a:endParaRPr lang="es-CL">
              <a:solidFill>
                <a:schemeClr val="bg1"/>
              </a:solidFill>
              <a:latin typeface="Franklin Gothic Book" panose="020b0503020102020204" pitchFamily="34" charset="0"/>
            </a:endParaRPr>
          </a:p>
          <a:p>
            <a:r>
              <a:rPr lang="es-CL" b="1">
                <a:solidFill>
                  <a:schemeClr val="bg1"/>
                </a:solidFill>
                <a:latin typeface="Franklin Gothic Book" panose="020b0503020102020204" pitchFamily="34" charset="0"/>
              </a:rPr>
              <a:t>El tema de la violencia es difícil de abordar de forma directa en las mujeres con discapacidad, sin caer en una actitud que genere la misma violencia que se pretende estudiar. Por lo tanto, los estudios sobre esta temática deben incorporar el principio del Consentimiento Informado. Esto supone que siempre será delicado y costoso dar con una cifra o caracterización absoluta de la situación de violencia y discriminación en este grupo de mujeres.</a:t>
            </a:r>
          </a:p>
        </p:txBody>
      </p:sp>
    </p:spTree>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xfrm>
      </p:grpSpPr>
      <p:sp>
        <p:nvSpPr>
          <p:cNvPr id="4" name="3 Rectángulo"/>
          <p:cNvSpPr/>
          <p:nvPr/>
        </p:nvSpPr>
        <p:spPr>
          <a:xfrm>
            <a:off x="971600" y="1003950"/>
            <a:ext cx="7344816" cy="4801314"/>
          </a:xfrm>
          <a:prstGeom prst="rect">
            <a:avLst/>
          </a:prstGeom>
        </p:spPr>
        <p:txBody>
          <a:bodyPr wrap="square">
            <a:spAutoFit/>
          </a:bodyPr>
          <a:lstStyle/>
          <a:p>
            <a:r>
              <a:rPr lang="es-CL">
                <a:solidFill>
                  <a:schemeClr val="bg1"/>
                </a:solidFill>
                <a:latin typeface="Franklin Gothic Book" panose="020b0503020102020204" pitchFamily="34" charset="0"/>
              </a:rPr>
              <a:t>El enfoque “biomédico” sigue permeando la manera de hablar y percibir la discapacidad y, por lo tanto, impide que se instale con facilidad un </a:t>
            </a:r>
            <a:r>
              <a:rPr lang="es-CL" smtClean="0">
                <a:solidFill>
                  <a:schemeClr val="bg1"/>
                </a:solidFill>
                <a:latin typeface="Franklin Gothic Book" panose="020b0503020102020204" pitchFamily="34" charset="0"/>
              </a:rPr>
              <a:t>diálogo </a:t>
            </a:r>
            <a:r>
              <a:rPr lang="es-CL">
                <a:solidFill>
                  <a:schemeClr val="bg1"/>
                </a:solidFill>
                <a:latin typeface="Franklin Gothic Book" panose="020b0503020102020204" pitchFamily="34" charset="0"/>
              </a:rPr>
              <a:t>desde el modelo de los derechos humanos. Esto es pertinente al querer trabajar el tema con expertos </a:t>
            </a:r>
            <a:r>
              <a:rPr lang="es-CL" smtClean="0">
                <a:solidFill>
                  <a:schemeClr val="bg1"/>
                </a:solidFill>
                <a:latin typeface="Franklin Gothic Book" panose="020b0503020102020204" pitchFamily="34" charset="0"/>
              </a:rPr>
              <a:t>en </a:t>
            </a:r>
            <a:r>
              <a:rPr lang="es-CL">
                <a:solidFill>
                  <a:schemeClr val="bg1"/>
                </a:solidFill>
                <a:latin typeface="Franklin Gothic Book" panose="020b0503020102020204" pitchFamily="34" charset="0"/>
              </a:rPr>
              <a:t>materia de discapacidad y género. Al mismo tiempo, no se recomienda adoptar una actitud derogativa y negativa del modelo médico porque contiene categorías que sirven para develar dimensiones del problema que son </a:t>
            </a:r>
            <a:r>
              <a:rPr lang="es-CL" smtClean="0">
                <a:solidFill>
                  <a:schemeClr val="bg1"/>
                </a:solidFill>
                <a:latin typeface="Franklin Gothic Book" panose="020b0503020102020204" pitchFamily="34" charset="0"/>
              </a:rPr>
              <a:t>componentes de </a:t>
            </a:r>
            <a:r>
              <a:rPr lang="es-CL">
                <a:solidFill>
                  <a:schemeClr val="bg1"/>
                </a:solidFill>
                <a:latin typeface="Franklin Gothic Book" panose="020b0503020102020204" pitchFamily="34" charset="0"/>
              </a:rPr>
              <a:t>cómo se caracteriza el tema de la discapacidad en las mujeres.</a:t>
            </a:r>
          </a:p>
          <a:p>
            <a:endParaRPr lang="es-CL">
              <a:solidFill>
                <a:schemeClr val="bg1"/>
              </a:solidFill>
              <a:latin typeface="Franklin Gothic Book" panose="020b0503020102020204" pitchFamily="34" charset="0"/>
            </a:endParaRPr>
          </a:p>
          <a:p>
            <a:r>
              <a:rPr lang="es-CL" b="1">
                <a:solidFill>
                  <a:schemeClr val="bg1"/>
                </a:solidFill>
                <a:latin typeface="Franklin Gothic Book" panose="020b0503020102020204" pitchFamily="34" charset="0"/>
              </a:rPr>
              <a:t>La legislación de cada país debe luchar y se ve enfrentada a concepciones del Estado que en algunos casos hacen inviable una profundización del enfoque de garantías, en especial para el caso de la violencia contra mujeres con discapacidad.</a:t>
            </a:r>
          </a:p>
          <a:p>
            <a:endParaRPr lang="es-CL">
              <a:solidFill>
                <a:schemeClr val="bg1"/>
              </a:solidFill>
              <a:latin typeface="Franklin Gothic Book" panose="020b0503020102020204" pitchFamily="34" charset="0"/>
            </a:endParaRPr>
          </a:p>
          <a:p>
            <a:r>
              <a:rPr lang="es-CL">
                <a:solidFill>
                  <a:schemeClr val="bg1"/>
                </a:solidFill>
                <a:latin typeface="Franklin Gothic Book" panose="020b0503020102020204" pitchFamily="34" charset="0"/>
              </a:rPr>
              <a:t>A los tipos de violencia registrados en la normativa internacional, se hace necesario agregar la violencia simbólica y la institucional, toda vez que estas dos formas de violencia están a la base de las conductas violentas.</a:t>
            </a:r>
          </a:p>
        </p:txBody>
      </p:sp>
    </p:spTree>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xfrm>
      </p:grpSpPr>
      <p:sp>
        <p:nvSpPr>
          <p:cNvPr id="4" name="3 Rectángulo"/>
          <p:cNvSpPr/>
          <p:nvPr/>
        </p:nvSpPr>
        <p:spPr>
          <a:xfrm>
            <a:off x="971600" y="472018"/>
            <a:ext cx="7344816" cy="5632311"/>
          </a:xfrm>
          <a:prstGeom prst="rect">
            <a:avLst/>
          </a:prstGeom>
        </p:spPr>
        <p:txBody>
          <a:bodyPr wrap="square">
            <a:spAutoFit/>
          </a:bodyPr>
          <a:lstStyle/>
          <a:p>
            <a:r>
              <a:rPr lang="es-CL" b="1">
                <a:solidFill>
                  <a:schemeClr val="bg1"/>
                </a:solidFill>
                <a:latin typeface="Franklin Gothic Book" panose="020b0503020102020204" pitchFamily="34" charset="0"/>
              </a:rPr>
              <a:t>Ha surgido la pregunta de si no sería más revelador analizar el “daño” y tipificar el daño antes que concentrase solo en las acciones de violencia. Esto se plantea porque existe un sinnúmero de acciones que no caen conceptualmente en el dominio de la violencia, pero que sí causan daño: la discriminación, el mal trato, el abuso, el abandono, entre </a:t>
            </a:r>
            <a:r>
              <a:rPr lang="es-CL" b="1" smtClean="0">
                <a:solidFill>
                  <a:schemeClr val="bg1"/>
                </a:solidFill>
                <a:latin typeface="Franklin Gothic Book" panose="020b0503020102020204" pitchFamily="34" charset="0"/>
              </a:rPr>
              <a:t>otros. Se recomienda </a:t>
            </a:r>
            <a:r>
              <a:rPr lang="es-CL" b="1">
                <a:solidFill>
                  <a:schemeClr val="bg1"/>
                </a:solidFill>
                <a:latin typeface="Franklin Gothic Book" panose="020b0503020102020204" pitchFamily="34" charset="0"/>
              </a:rPr>
              <a:t>normalizar una clasificación que englobe estas distinciones de forma ordenada y descriptiva.</a:t>
            </a:r>
          </a:p>
          <a:p>
            <a:endParaRPr lang="es-CL">
              <a:solidFill>
                <a:schemeClr val="bg1"/>
              </a:solidFill>
              <a:latin typeface="Franklin Gothic Book" panose="020b0503020102020204" pitchFamily="34" charset="0"/>
            </a:endParaRPr>
          </a:p>
          <a:p>
            <a:r>
              <a:rPr lang="es-CL">
                <a:solidFill>
                  <a:schemeClr val="bg1"/>
                </a:solidFill>
                <a:latin typeface="Franklin Gothic Book" panose="020b0503020102020204" pitchFamily="34" charset="0"/>
              </a:rPr>
              <a:t>Hay que vigilar que el enfoque de derechos </a:t>
            </a:r>
            <a:r>
              <a:rPr lang="es-CL" smtClean="0">
                <a:solidFill>
                  <a:schemeClr val="bg1"/>
                </a:solidFill>
                <a:latin typeface="Franklin Gothic Book" panose="020b0503020102020204" pitchFamily="34" charset="0"/>
              </a:rPr>
              <a:t>no se </a:t>
            </a:r>
            <a:r>
              <a:rPr lang="es-CL">
                <a:solidFill>
                  <a:schemeClr val="bg1"/>
                </a:solidFill>
                <a:latin typeface="Franklin Gothic Book" panose="020b0503020102020204" pitchFamily="34" charset="0"/>
              </a:rPr>
              <a:t>transforme en un dogma, y se recomienda que mantenga su perspectiva crítica y de apertura, lo que sería consecuente con un marco basado en derechos.</a:t>
            </a:r>
          </a:p>
          <a:p>
            <a:endParaRPr lang="es-CL">
              <a:solidFill>
                <a:schemeClr val="bg1"/>
              </a:solidFill>
              <a:latin typeface="Franklin Gothic Book" panose="020b0503020102020204" pitchFamily="34" charset="0"/>
            </a:endParaRPr>
          </a:p>
          <a:p>
            <a:r>
              <a:rPr lang="es-CL" b="1">
                <a:solidFill>
                  <a:schemeClr val="bg1"/>
                </a:solidFill>
                <a:latin typeface="Franklin Gothic Book" panose="020b0503020102020204" pitchFamily="34" charset="0"/>
              </a:rPr>
              <a:t>La violencia contra la mujer con discapacidad tiene la particularidad de tomar ventaja de la desigualdad de género que aún perdura en la sociedad patriarcal, y le añade una diferencia que genera una </a:t>
            </a:r>
            <a:r>
              <a:rPr lang="es-CL" b="1" smtClean="0">
                <a:solidFill>
                  <a:schemeClr val="bg1"/>
                </a:solidFill>
                <a:latin typeface="Franklin Gothic Book" panose="020b0503020102020204" pitchFamily="34" charset="0"/>
              </a:rPr>
              <a:t>“discriminación múltiple”, cuestión </a:t>
            </a:r>
            <a:r>
              <a:rPr lang="es-CL" b="1">
                <a:solidFill>
                  <a:schemeClr val="bg1"/>
                </a:solidFill>
                <a:latin typeface="Franklin Gothic Book" panose="020b0503020102020204" pitchFamily="34" charset="0"/>
              </a:rPr>
              <a:t>que se vive desde la práctica, pero que se </a:t>
            </a:r>
            <a:r>
              <a:rPr lang="es-CL" b="1" smtClean="0">
                <a:solidFill>
                  <a:schemeClr val="bg1"/>
                </a:solidFill>
                <a:latin typeface="Franklin Gothic Book" panose="020b0503020102020204" pitchFamily="34" charset="0"/>
              </a:rPr>
              <a:t>cuestiona </a:t>
            </a:r>
            <a:r>
              <a:rPr lang="es-CL" b="1">
                <a:solidFill>
                  <a:schemeClr val="bg1"/>
                </a:solidFill>
                <a:latin typeface="Franklin Gothic Book" panose="020b0503020102020204" pitchFamily="34" charset="0"/>
              </a:rPr>
              <a:t>desde la militancia y </a:t>
            </a:r>
            <a:r>
              <a:rPr lang="es-CL" b="1" smtClean="0">
                <a:solidFill>
                  <a:schemeClr val="bg1"/>
                </a:solidFill>
                <a:latin typeface="Franklin Gothic Book" panose="020b0503020102020204" pitchFamily="34" charset="0"/>
              </a:rPr>
              <a:t>algunos movimientos de mujeres. </a:t>
            </a:r>
            <a:r>
              <a:rPr lang="es-CL" b="1">
                <a:solidFill>
                  <a:schemeClr val="bg1"/>
                </a:solidFill>
                <a:latin typeface="Franklin Gothic Book" panose="020b0503020102020204" pitchFamily="34" charset="0"/>
              </a:rPr>
              <a:t>Se recomienda no confundir los planos lógicos, ya que de lo contrario los estudios contendrán siempre un sesgo de autocensura para no herir sensibilidades de los proponentes </a:t>
            </a:r>
            <a:r>
              <a:rPr lang="es-CL" b="1" smtClean="0">
                <a:solidFill>
                  <a:schemeClr val="bg1"/>
                </a:solidFill>
                <a:latin typeface="Franklin Gothic Book" panose="020b0503020102020204" pitchFamily="34" charset="0"/>
              </a:rPr>
              <a:t>de algún modelo.</a:t>
            </a:r>
            <a:endParaRPr lang="es-CL" b="1">
              <a:solidFill>
                <a:schemeClr val="bg1"/>
              </a:solidFill>
              <a:latin typeface="Franklin Gothic Book" panose="020b0503020102020204" pitchFamily="34" charset="0"/>
            </a:endParaRPr>
          </a:p>
        </p:txBody>
      </p:sp>
    </p:spTree>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xfrm>
      </p:grpSpPr>
      <p:sp>
        <p:nvSpPr>
          <p:cNvPr id="4" name="3 Rectángulo"/>
          <p:cNvSpPr/>
          <p:nvPr/>
        </p:nvSpPr>
        <p:spPr>
          <a:xfrm>
            <a:off x="1043608" y="260648"/>
            <a:ext cx="7344816" cy="6463308"/>
          </a:xfrm>
          <a:prstGeom prst="rect">
            <a:avLst/>
          </a:prstGeom>
        </p:spPr>
        <p:txBody>
          <a:bodyPr wrap="square">
            <a:spAutoFit/>
          </a:bodyPr>
          <a:lstStyle/>
          <a:p>
            <a:endParaRPr lang="es-CL">
              <a:solidFill>
                <a:schemeClr val="bg1"/>
              </a:solidFill>
              <a:latin typeface="Franklin Gothic Book" panose="020b0503020102020204" pitchFamily="34" charset="0"/>
            </a:endParaRPr>
          </a:p>
          <a:p>
            <a:r>
              <a:rPr lang="es-CL">
                <a:solidFill>
                  <a:schemeClr val="bg1"/>
                </a:solidFill>
                <a:latin typeface="Franklin Gothic Book" panose="020b0503020102020204" pitchFamily="34" charset="0"/>
              </a:rPr>
              <a:t>Se descubre que, en la práctica, el cuerpo de la mujer con discapacidad es un eje axiológico que articula las condiciones sociales, y restricciones objetivas de la sociedad, con las trayectorias biográficas individuales únicas de las mujeres con discapacidad. Se recomienda integrar el cuerpo en el discurso y el debate del enfoque de derechos como distinción que permite múltiples significaciones.</a:t>
            </a:r>
          </a:p>
          <a:p>
            <a:endParaRPr lang="es-CL">
              <a:solidFill>
                <a:schemeClr val="bg1"/>
              </a:solidFill>
              <a:latin typeface="Franklin Gothic Book" panose="020b0503020102020204" pitchFamily="34" charset="0"/>
            </a:endParaRPr>
          </a:p>
          <a:p>
            <a:r>
              <a:rPr lang="es-CL" b="1" smtClean="0">
                <a:solidFill>
                  <a:schemeClr val="bg1"/>
                </a:solidFill>
                <a:latin typeface="Franklin Gothic Book" panose="020b0503020102020204" pitchFamily="34" charset="0"/>
              </a:rPr>
              <a:t>Se exploró la teoría del “deseo mimético” de Girard, para entender la violencia contra la mujer, en </a:t>
            </a:r>
            <a:r>
              <a:rPr lang="es-CL" b="1">
                <a:solidFill>
                  <a:schemeClr val="bg1"/>
                </a:solidFill>
                <a:latin typeface="Franklin Gothic Book" panose="020b0503020102020204" pitchFamily="34" charset="0"/>
              </a:rPr>
              <a:t>particular contra la mujer con </a:t>
            </a:r>
            <a:r>
              <a:rPr lang="es-CL" b="1" smtClean="0">
                <a:solidFill>
                  <a:schemeClr val="bg1"/>
                </a:solidFill>
                <a:latin typeface="Franklin Gothic Book" panose="020b0503020102020204" pitchFamily="34" charset="0"/>
              </a:rPr>
              <a:t>discapacidad, entendiendo que la violencia nace de querer imitar el modelo “institucionalizado” de lo que es deseado, en este caso las proyecciones que tienen los sujetos respecto a las personas con discapacidad.</a:t>
            </a:r>
          </a:p>
          <a:p>
            <a:endParaRPr lang="es-CL">
              <a:solidFill>
                <a:schemeClr val="bg1"/>
              </a:solidFill>
              <a:latin typeface="Franklin Gothic Book" panose="020b0503020102020204" pitchFamily="34" charset="0"/>
            </a:endParaRPr>
          </a:p>
          <a:p>
            <a:r>
              <a:rPr lang="es-CL">
                <a:solidFill>
                  <a:schemeClr val="bg1"/>
                </a:solidFill>
                <a:latin typeface="Franklin Gothic Book" panose="020b0503020102020204" pitchFamily="34" charset="0"/>
              </a:rPr>
              <a:t>Los casos estudiados revelan matrices de interpretación diferencial para racionalizar la violencia: religiosa, pragmatismo individualista, de igualdad, desde una privación político-económica. Esto no implica que muchas mujeres tengan consciencia de la necesidad de leyes de inclusión, que se debe proteger a la mujer, pero desde una posición de tercera persona. </a:t>
            </a:r>
          </a:p>
          <a:p>
            <a:endParaRPr lang="es-CL" b="1" smtClean="0">
              <a:solidFill>
                <a:schemeClr val="bg1"/>
              </a:solidFill>
              <a:latin typeface="Franklin Gothic Book" panose="020b0503020102020204" pitchFamily="34" charset="0"/>
            </a:endParaRPr>
          </a:p>
          <a:p>
            <a:endParaRPr lang="es-CL" b="1">
              <a:solidFill>
                <a:schemeClr val="bg1"/>
              </a:solidFill>
              <a:latin typeface="Franklin Gothic Book" panose="020b0503020102020204" pitchFamily="34" charset="0"/>
            </a:endParaRPr>
          </a:p>
          <a:p>
            <a:endParaRPr lang="es-CL" b="1" smtClean="0">
              <a:solidFill>
                <a:schemeClr val="bg1"/>
              </a:solidFill>
              <a:latin typeface="Franklin Gothic Book" panose="020b0503020102020204" pitchFamily="34" charset="0"/>
            </a:endParaRPr>
          </a:p>
        </p:txBody>
      </p:sp>
    </p:spTree>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xfrm>
      </p:grpSpPr>
      <p:sp>
        <p:nvSpPr>
          <p:cNvPr id="4" name="3 Rectángulo"/>
          <p:cNvSpPr/>
          <p:nvPr/>
        </p:nvSpPr>
        <p:spPr>
          <a:xfrm>
            <a:off x="971600" y="2204864"/>
            <a:ext cx="7344816" cy="2308324"/>
          </a:xfrm>
          <a:prstGeom prst="rect">
            <a:avLst/>
          </a:prstGeom>
        </p:spPr>
        <p:txBody>
          <a:bodyPr wrap="square">
            <a:spAutoFit/>
          </a:bodyPr>
          <a:lstStyle/>
          <a:p>
            <a:endParaRPr lang="es-CL" b="1">
              <a:solidFill>
                <a:schemeClr val="bg1"/>
              </a:solidFill>
              <a:latin typeface="Franklin Gothic Book" panose="020b0503020102020204" pitchFamily="34" charset="0"/>
            </a:endParaRPr>
          </a:p>
          <a:p>
            <a:r>
              <a:rPr lang="es-CL" b="1">
                <a:solidFill>
                  <a:schemeClr val="bg1"/>
                </a:solidFill>
                <a:latin typeface="Franklin Gothic Book" panose="020b0503020102020204" pitchFamily="34" charset="0"/>
              </a:rPr>
              <a:t>Finalmente, recomendamos seguir la investigación de este fenómeno de forma comparada y por país, incorporando otros rasgos identitarios como son la etnia, la clase social, el capital cultural, el capital económico, la diversidad sexual y de género. Esta recomendación se fundamenta en que se conjetura que estas posiciones sociales afectan la manera de percibir, enjuiciar y actuar en relación con este problema.</a:t>
            </a:r>
          </a:p>
          <a:p>
            <a:endParaRPr lang="es-CL" b="1">
              <a:solidFill>
                <a:schemeClr val="bg1"/>
              </a:solidFill>
            </a:endParaRPr>
          </a:p>
        </p:txBody>
      </p:sp>
    </p:spTree>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rcRect l="6868" t="373" r="10134" b="6255"/>
          <a:stretch>
            <a:fillRect/>
          </a:stretch>
        </p:blipFill>
        <p:spPr>
          <a:xfrm>
            <a:off x="0" y="0"/>
            <a:ext cx="9144000" cy="6858000"/>
          </a:xfrm>
          <a:prstGeom prst="rect">
            <a:avLst/>
          </a:prstGeom>
        </p:spPr>
      </p:pic>
      <p:sp>
        <p:nvSpPr>
          <p:cNvPr id="2" name="1 Rectángulo"/>
          <p:cNvSpPr/>
          <p:nvPr/>
        </p:nvSpPr>
        <p:spPr>
          <a:xfrm>
            <a:off x="2159732" y="332656"/>
            <a:ext cx="4824536" cy="1569660"/>
          </a:xfrm>
          <a:prstGeom prst="rect">
            <a:avLst/>
          </a:prstGeom>
          <a:solidFill>
            <a:schemeClr val="bg2">
              <a:lumMod val="10000"/>
            </a:schemeClr>
          </a:solidFill>
        </p:spPr>
        <p:txBody>
          <a:bodyPr wrap="square">
            <a:spAutoFit/>
          </a:bodyPr>
          <a:lstStyle/>
          <a:p>
            <a:pPr marL="457200">
              <a:spcAft>
                <a:spcPct val="0"/>
              </a:spcAft>
            </a:pPr>
            <a:r>
              <a:rPr lang="es-CL" sz="2400">
                <a:solidFill>
                  <a:srgbClr val="00B0F0"/>
                </a:solidFill>
                <a:latin typeface="Franklin Gothic Demi Cond" panose="020b0706030402020204" pitchFamily="34" charset="0"/>
              </a:rPr>
              <a:t>Estudio exploratorio de violencia contra mujeres con discapacidad en tres países de América Latina y el Caribe: Chile, Costa Rica y Uruguay</a:t>
            </a:r>
          </a:p>
        </p:txBody>
      </p:sp>
      <p:sp>
        <p:nvSpPr>
          <p:cNvPr id="5" name="1 Rectángulo"/>
          <p:cNvSpPr/>
          <p:nvPr/>
        </p:nvSpPr>
        <p:spPr>
          <a:xfrm>
            <a:off x="3563888" y="1902316"/>
            <a:ext cx="1592560" cy="307777"/>
          </a:xfrm>
          <a:prstGeom prst="rect">
            <a:avLst/>
          </a:prstGeom>
          <a:noFill/>
        </p:spPr>
        <p:txBody>
          <a:bodyPr wrap="square">
            <a:spAutoFit/>
          </a:bodyPr>
          <a:lstStyle/>
          <a:p>
            <a:pPr marL="457200">
              <a:spcAft>
                <a:spcPct val="0"/>
              </a:spcAft>
            </a:pPr>
            <a:r>
              <a:rPr lang="es-CL" sz="1400">
                <a:solidFill>
                  <a:schemeClr val="bg1"/>
                </a:solidFill>
                <a:latin typeface="Franklin Gothic Demi Cond" panose="020b0706030402020204" pitchFamily="34" charset="0"/>
              </a:rPr>
              <a:t>MAYO 2016</a:t>
            </a:r>
          </a:p>
        </p:txBody>
      </p:sp>
      <p:sp>
        <p:nvSpPr>
          <p:cNvPr id="6" name="Rectángulo 5"/>
          <p:cNvSpPr/>
          <p:nvPr/>
        </p:nvSpPr>
        <p:spPr>
          <a:xfrm>
            <a:off x="0" y="6093296"/>
            <a:ext cx="9166190"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6812" y="6257040"/>
            <a:ext cx="1451652" cy="569494"/>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2513" y="6272759"/>
            <a:ext cx="1526244" cy="505170"/>
          </a:xfrm>
          <a:prstGeom prst="rect">
            <a:avLst/>
          </a:prstGeom>
        </p:spPr>
      </p:pic>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4485" y="6163347"/>
            <a:ext cx="958542" cy="723991"/>
          </a:xfrm>
          <a:prstGeom prst="rect">
            <a:avLst/>
          </a:prstGeom>
        </p:spPr>
      </p:pic>
      <p:pic>
        <p:nvPicPr>
          <p:cNvPr id="10" name="Imagen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146" y="6142991"/>
            <a:ext cx="719288" cy="764704"/>
          </a:xfrm>
          <a:prstGeom prst="rect">
            <a:avLst/>
          </a:prstGeom>
        </p:spPr>
      </p:pic>
    </p:spTree>
    <p:extLst>
      <p:ext uri="{BB962C8B-B14F-4D97-AF65-F5344CB8AC3E}">
        <p14:creationId xmlns:p14="http://schemas.microsoft.com/office/powerpoint/2010/main" val="1102192294"/>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5" name="4 CuadroTexto"/>
          <p:cNvSpPr txBox="1"/>
          <p:nvPr/>
        </p:nvSpPr>
        <p:spPr>
          <a:xfrm>
            <a:off x="899592" y="548680"/>
            <a:ext cx="3343821" cy="523220"/>
          </a:xfrm>
          <a:prstGeom prst="rect">
            <a:avLst/>
          </a:prstGeom>
          <a:noFill/>
        </p:spPr>
        <p:txBody>
          <a:bodyPr wrap="square" rtlCol="0">
            <a:spAutoFit/>
          </a:bodyPr>
          <a:lstStyle/>
          <a:p>
            <a:r>
              <a:rPr lang="es-CL" sz="2800">
                <a:solidFill>
                  <a:srgbClr val="0070C0"/>
                </a:solidFill>
                <a:latin typeface="Franklin Gothic Demi Cond" panose="020b0706030402020204" pitchFamily="34" charset="0"/>
              </a:rPr>
              <a:t>INTRODUCCIÓN</a:t>
            </a:r>
          </a:p>
        </p:txBody>
      </p:sp>
      <p:sp>
        <p:nvSpPr>
          <p:cNvPr id="7" name="Marcador de contenido 3"/>
          <p:cNvSpPr txBox="1"/>
          <p:nvPr/>
        </p:nvSpPr>
        <p:spPr>
          <a:xfrm>
            <a:off x="539552" y="1484784"/>
            <a:ext cx="3672408" cy="4680520"/>
          </a:xfrm>
          <a:prstGeom prst="rect">
            <a:avLst/>
          </a:prstGeom>
        </p:spPr>
        <p:txBody>
          <a:bodyPr>
            <a:noAutofit/>
          </a:bodyPr>
          <a:lstStyle/>
          <a:p>
            <a:pPr marL="342900" marR="0" lvl="0" indent="-342900" algn="just" defTabSz="914400" rtl="0" eaLnBrk="1" fontAlgn="auto" latinLnBrk="0" hangingPunct="1">
              <a:lnSpc>
                <a:spcPct val="100000"/>
              </a:lnSpc>
              <a:spcBef>
                <a:spcPct val="20000"/>
              </a:spcBef>
              <a:spcAft>
                <a:spcPct val="0"/>
              </a:spcAft>
              <a:buClrTx/>
              <a:buSzTx/>
              <a:buFont typeface="Arial" pitchFamily="34" charset="0"/>
              <a:buChar char="•"/>
              <a:defRPr/>
            </a:pPr>
            <a:r>
              <a:rPr kumimoji="0" lang="es-CL" sz="1400" i="0" u="none" strike="noStrike" kern="1200" cap="none" spc="0" normalizeH="0" baseline="0" noProof="0">
                <a:ln>
                  <a:noFill/>
                </a:ln>
                <a:solidFill>
                  <a:schemeClr val="tx1">
                    <a:lumMod val="75000"/>
                    <a:lumOff val="25000"/>
                  </a:schemeClr>
                </a:solidFill>
                <a:effectLst/>
                <a:uLnTx/>
                <a:uFillTx/>
                <a:latin typeface="Franklin Gothic Book" panose="020b0503020102020204" pitchFamily="34" charset="0"/>
              </a:rPr>
              <a:t>El objetivo del estudio fue </a:t>
            </a:r>
            <a:r>
              <a:rPr kumimoji="0" lang="es-CL" sz="1400" b="1" i="0" u="none" strike="noStrike" kern="1200" cap="none" spc="0" normalizeH="0" baseline="0" noProof="0">
                <a:ln>
                  <a:noFill/>
                </a:ln>
                <a:solidFill>
                  <a:schemeClr val="tx1">
                    <a:lumMod val="75000"/>
                    <a:lumOff val="25000"/>
                  </a:schemeClr>
                </a:solidFill>
                <a:effectLst/>
                <a:uLnTx/>
                <a:uFillTx/>
                <a:latin typeface="Franklin Gothic Book" panose="020b0503020102020204" pitchFamily="34" charset="0"/>
              </a:rPr>
              <a:t>generar información sistematizada mediante datos exploratorios, para contribuir en propuestas de recomendaciones e indicaciones en políticas, planes y programas que aborden las necesidades de las mujeres y niñas con discapacidad víctimas de violencia, abuso y maltrato, para garantizar sus derechos en tres países de América Latina y el Caribe: Costa Rica, Chile y Uruguay.</a:t>
            </a:r>
          </a:p>
          <a:p>
            <a:pPr marL="342900" marR="0" lvl="0" indent="-342900" algn="l" defTabSz="914400" rtl="0" eaLnBrk="1" fontAlgn="auto" latinLnBrk="0" hangingPunct="1">
              <a:lnSpc>
                <a:spcPct val="100000"/>
              </a:lnSpc>
              <a:spcBef>
                <a:spcPct val="20000"/>
              </a:spcBef>
              <a:spcAft>
                <a:spcPct val="0"/>
              </a:spcAft>
              <a:buClrTx/>
              <a:buSzTx/>
              <a:buFont typeface="Arial" pitchFamily="34" charset="0"/>
              <a:buChar char="•"/>
              <a:defRPr/>
            </a:pPr>
            <a:endParaRPr kumimoji="0" lang="es-CL" sz="14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8" name="Rectángulo 4"/>
          <p:cNvSpPr/>
          <p:nvPr/>
        </p:nvSpPr>
        <p:spPr>
          <a:xfrm>
            <a:off x="4716016" y="1484784"/>
            <a:ext cx="3600400" cy="4401205"/>
          </a:xfrm>
          <a:prstGeom prst="rect">
            <a:avLst/>
          </a:prstGeom>
        </p:spPr>
        <p:txBody>
          <a:bodyPr wrap="square">
            <a:spAutoFit/>
          </a:bodyPr>
          <a:lstStyle/>
          <a:p>
            <a:r>
              <a:rPr lang="es-CL" sz="1400" b="1">
                <a:solidFill>
                  <a:schemeClr val="tx1">
                    <a:lumMod val="75000"/>
                    <a:lumOff val="25000"/>
                  </a:schemeClr>
                </a:solidFill>
                <a:latin typeface="Franklin Gothic Book" panose="020b0503020102020204" pitchFamily="34" charset="0"/>
              </a:rPr>
              <a:t>Para lograr este objetivo se desarrolló un plan de trabajo o metodología de estudio que consistió en las siguientes etapas: </a:t>
            </a:r>
          </a:p>
          <a:p>
            <a:endParaRPr lang="es-CL" sz="1400">
              <a:solidFill>
                <a:schemeClr val="tx1">
                  <a:lumMod val="75000"/>
                  <a:lumOff val="25000"/>
                </a:schemeClr>
              </a:solidFill>
              <a:latin typeface="Franklin Gothic Book" panose="020b0503020102020204" pitchFamily="34" charset="0"/>
            </a:endParaRPr>
          </a:p>
          <a:p>
            <a:pPr marL="228600" indent="-228600">
              <a:buFont typeface="+mj-lt"/>
              <a:buAutoNum type="arabicPeriod"/>
            </a:pPr>
            <a:r>
              <a:rPr lang="es-CL" sz="1400">
                <a:solidFill>
                  <a:schemeClr val="tx1">
                    <a:lumMod val="75000"/>
                    <a:lumOff val="25000"/>
                  </a:schemeClr>
                </a:solidFill>
                <a:latin typeface="Franklin Gothic Book" panose="020b0503020102020204" pitchFamily="34" charset="0"/>
              </a:rPr>
              <a:t>Recopilación y Análisis de información estadística secundaria de los tres países bajo estudio:</a:t>
            </a:r>
          </a:p>
          <a:p>
            <a:pPr marL="228600" indent="-228600">
              <a:buFont typeface="+mj-lt"/>
              <a:buAutoNum type="arabicPeriod"/>
            </a:pPr>
            <a:endParaRPr lang="es-CL" sz="1400">
              <a:solidFill>
                <a:schemeClr val="tx1">
                  <a:lumMod val="75000"/>
                  <a:lumOff val="25000"/>
                </a:schemeClr>
              </a:solidFill>
              <a:latin typeface="Franklin Gothic Book" panose="020b0503020102020204" pitchFamily="34" charset="0"/>
            </a:endParaRPr>
          </a:p>
          <a:p>
            <a:pPr marL="228600" indent="-228600">
              <a:buFont typeface="+mj-lt"/>
              <a:buAutoNum type="arabicPeriod"/>
            </a:pPr>
            <a:r>
              <a:rPr lang="es-CL" sz="1400">
                <a:solidFill>
                  <a:schemeClr val="tx1">
                    <a:lumMod val="75000"/>
                    <a:lumOff val="25000"/>
                  </a:schemeClr>
                </a:solidFill>
                <a:latin typeface="Franklin Gothic Book" panose="020b0503020102020204" pitchFamily="34" charset="0"/>
              </a:rPr>
              <a:t>Realización y Análisis de entrevistas en profundidad a una muestra de 17 casos en total, entre 5 y 6 casos por país, </a:t>
            </a:r>
          </a:p>
          <a:p>
            <a:pPr marL="228600" indent="-228600">
              <a:buFont typeface="+mj-lt"/>
              <a:buAutoNum type="arabicPeriod"/>
            </a:pPr>
            <a:endParaRPr lang="es-CL" sz="1400">
              <a:solidFill>
                <a:schemeClr val="tx1">
                  <a:lumMod val="75000"/>
                  <a:lumOff val="25000"/>
                </a:schemeClr>
              </a:solidFill>
              <a:latin typeface="Franklin Gothic Book" panose="020b0503020102020204" pitchFamily="34" charset="0"/>
            </a:endParaRPr>
          </a:p>
          <a:p>
            <a:pPr marL="228600" indent="-228600">
              <a:buFont typeface="+mj-lt"/>
              <a:buAutoNum type="arabicPeriod"/>
            </a:pPr>
            <a:r>
              <a:rPr lang="es-CL" sz="1400">
                <a:solidFill>
                  <a:schemeClr val="tx1">
                    <a:lumMod val="75000"/>
                    <a:lumOff val="25000"/>
                  </a:schemeClr>
                </a:solidFill>
                <a:latin typeface="Franklin Gothic Book" panose="020b0503020102020204" pitchFamily="34" charset="0"/>
              </a:rPr>
              <a:t>Entrevistas abiertas a expertos/as en discapacidad y violencia contra las mujeres para profundizar en los aspectos de contexto que rodean las normas y las políticas públicas sobre este problema. </a:t>
            </a:r>
          </a:p>
          <a:p>
            <a:pPr marL="228600" indent="-228600">
              <a:buFont typeface="+mj-lt"/>
              <a:buAutoNum type="arabicPeriod"/>
            </a:pPr>
            <a:endParaRPr lang="es-CL" sz="1400">
              <a:solidFill>
                <a:schemeClr val="tx1">
                  <a:lumMod val="75000"/>
                  <a:lumOff val="25000"/>
                </a:schemeClr>
              </a:solidFill>
              <a:latin typeface="Franklin Gothic Book" panose="020b0503020102020204" pitchFamily="34" charset="0"/>
            </a:endParaRPr>
          </a:p>
          <a:p>
            <a:pPr marL="228600" indent="-228600">
              <a:buFont typeface="+mj-lt"/>
              <a:buAutoNum type="arabicPeriod"/>
            </a:pPr>
            <a:r>
              <a:rPr lang="es-CL" sz="1400">
                <a:solidFill>
                  <a:schemeClr val="tx1">
                    <a:lumMod val="75000"/>
                    <a:lumOff val="25000"/>
                  </a:schemeClr>
                </a:solidFill>
                <a:latin typeface="Franklin Gothic Book" panose="020b0503020102020204" pitchFamily="34" charset="0"/>
              </a:rPr>
              <a:t>Recopilación de información normativa de los tres países bajo estudio. </a:t>
            </a:r>
          </a:p>
        </p:txBody>
      </p:sp>
    </p:spTree>
    <p:extLst>
      <p:ext uri="{BB962C8B-B14F-4D97-AF65-F5344CB8AC3E}">
        <p14:creationId xmlns:p14="http://schemas.microsoft.com/office/powerpoint/2010/main" val="1824674049"/>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rgbClr val="00B0F0"/>
        </a:solidFill>
        <a:effectLst/>
      </p:bgPr>
    </p:bg>
    <p:spTree>
      <p:nvGrpSpPr>
        <p:cNvPr id="1" name=""/>
        <p:cNvGrpSpPr/>
        <p:nvPr/>
      </p:nvGrpSpPr>
      <p:grpSpPr>
        <a:xfrm>
          <a:off x="0" y="0"/>
          <a:ext cx="0" cy="0"/>
        </a:xfrm>
      </p:grpSpPr>
      <p:sp>
        <p:nvSpPr>
          <p:cNvPr id="31" name="30 CuadroTexto"/>
          <p:cNvSpPr txBox="1"/>
          <p:nvPr/>
        </p:nvSpPr>
        <p:spPr>
          <a:xfrm>
            <a:off x="971600" y="2348880"/>
            <a:ext cx="6149312" cy="2123658"/>
          </a:xfrm>
          <a:prstGeom prst="rect">
            <a:avLst/>
          </a:prstGeom>
          <a:noFill/>
        </p:spPr>
        <p:txBody>
          <a:bodyPr wrap="none" rtlCol="0">
            <a:spAutoFit/>
          </a:bodyPr>
          <a:lstStyle/>
          <a:p>
            <a:r>
              <a:rPr lang="es-CL" sz="6600" spc="300">
                <a:solidFill>
                  <a:schemeClr val="bg1"/>
                </a:solidFill>
                <a:latin typeface="Franklin Gothic Demi Cond" panose="020b0706030402020204" pitchFamily="34" charset="0"/>
              </a:rPr>
              <a:t>MARCO TEÓRICO</a:t>
            </a:r>
          </a:p>
          <a:p>
            <a:r>
              <a:rPr lang="es-CL" sz="6600" spc="300">
                <a:solidFill>
                  <a:schemeClr val="tx2">
                    <a:lumMod val="50000"/>
                  </a:schemeClr>
                </a:solidFill>
                <a:latin typeface="Franklin Gothic Demi Cond" panose="020b0706030402020204" pitchFamily="34" charset="0"/>
              </a:rPr>
              <a:t>&amp; ANALÍTICO</a:t>
            </a:r>
          </a:p>
        </p:txBody>
      </p:sp>
    </p:spTree>
    <p:extLst>
      <p:ext uri="{BB962C8B-B14F-4D97-AF65-F5344CB8AC3E}">
        <p14:creationId xmlns:p14="http://schemas.microsoft.com/office/powerpoint/2010/main" val="1160986594"/>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4" name="3 Rectángulo"/>
          <p:cNvSpPr/>
          <p:nvPr/>
        </p:nvSpPr>
        <p:spPr>
          <a:xfrm>
            <a:off x="899592" y="1052736"/>
            <a:ext cx="7416824" cy="5293757"/>
          </a:xfrm>
          <a:prstGeom prst="rect">
            <a:avLst/>
          </a:prstGeom>
        </p:spPr>
        <p:txBody>
          <a:bodyPr wrap="square">
            <a:spAutoFit/>
          </a:bodyPr>
          <a:lstStyle/>
          <a:p>
            <a:pPr algn="just"/>
            <a:r>
              <a:rPr lang="es-CL" sz="1600" i="1">
                <a:solidFill>
                  <a:srgbClr val="00B0F0"/>
                </a:solidFill>
                <a:latin typeface="Franklin Gothic Book" panose="020b0503020102020204" pitchFamily="34" charset="0"/>
              </a:rPr>
              <a:t> </a:t>
            </a:r>
            <a:r>
              <a:rPr lang="es-CL" sz="1600">
                <a:solidFill>
                  <a:srgbClr val="00B0F0"/>
                </a:solidFill>
                <a:latin typeface="Franklin Gothic Book" panose="020b0503020102020204" pitchFamily="34" charset="0"/>
              </a:rPr>
              <a:t>El problema no es nuevo</a:t>
            </a:r>
            <a:r>
              <a:rPr lang="es-CL" sz="1600" i="1">
                <a:solidFill>
                  <a:srgbClr val="00B0F0"/>
                </a:solidFill>
                <a:latin typeface="Franklin Gothic Book" panose="020b0503020102020204" pitchFamily="34" charset="0"/>
              </a:rPr>
              <a:t>. </a:t>
            </a:r>
            <a:r>
              <a:rPr lang="es-CL" sz="1600">
                <a:solidFill>
                  <a:srgbClr val="00B0F0"/>
                </a:solidFill>
                <a:latin typeface="Franklin Gothic Book" panose="020b0503020102020204" pitchFamily="34" charset="0"/>
              </a:rPr>
              <a:t>Se ha argumentado que las mujeres con discapacidad son:</a:t>
            </a:r>
          </a:p>
          <a:p>
            <a:pPr algn="just"/>
            <a:endParaRPr lang="es-CL">
              <a:latin typeface="Franklin Gothic Book" panose="020b0503020102020204" pitchFamily="34" charset="0"/>
            </a:endParaRPr>
          </a:p>
          <a:p>
            <a:pPr lvl="1" algn="just"/>
            <a:r>
              <a:rPr lang="es-CL">
                <a:latin typeface="Franklin Gothic Book" panose="020b0503020102020204" pitchFamily="34" charset="0"/>
              </a:rPr>
              <a:t> </a:t>
            </a:r>
            <a:r>
              <a:rPr lang="es-CL" b="1">
                <a:latin typeface="Franklin Gothic Book" panose="020b0503020102020204" pitchFamily="34" charset="0"/>
              </a:rPr>
              <a:t>Invisibles</a:t>
            </a:r>
            <a:r>
              <a:rPr lang="es-CL">
                <a:latin typeface="Franklin Gothic Book" panose="020b0503020102020204" pitchFamily="34" charset="0"/>
              </a:rPr>
              <a:t> </a:t>
            </a:r>
            <a:r>
              <a:rPr lang="es-CL">
                <a:latin typeface="Franklin Gothic Book" panose="020b0503020102020204" pitchFamily="34" charset="0"/>
                <a:sym typeface="Wingdings" pitchFamily="2" charset="2"/>
              </a:rPr>
              <a:t></a:t>
            </a:r>
            <a:r>
              <a:rPr lang="es-CL">
                <a:latin typeface="Franklin Gothic Book" panose="020b0503020102020204" pitchFamily="34" charset="0"/>
              </a:rPr>
              <a:t> relegado a una posición de extrema marginalización </a:t>
            </a:r>
            <a:r>
              <a:rPr lang="es-CL">
                <a:latin typeface="Franklin Gothic Book" panose="020b0503020102020204" pitchFamily="34" charset="0"/>
                <a:sym typeface="Wingdings" pitchFamily="2" charset="2"/>
              </a:rPr>
              <a:t></a:t>
            </a:r>
            <a:r>
              <a:rPr lang="es-CL">
                <a:latin typeface="Franklin Gothic Book" panose="020b0503020102020204" pitchFamily="34" charset="0"/>
              </a:rPr>
              <a:t> incrementa los riesgos y experiencias de violencia.</a:t>
            </a:r>
          </a:p>
          <a:p>
            <a:pPr algn="just">
              <a:buFont typeface="Arial" pitchFamily="34" charset="0"/>
              <a:buChar char="•"/>
            </a:pPr>
            <a:endParaRPr lang="es-CL">
              <a:latin typeface="Franklin Gothic Book" panose="020b0503020102020204" pitchFamily="34" charset="0"/>
            </a:endParaRPr>
          </a:p>
          <a:p>
            <a:pPr lvl="1" algn="just"/>
            <a:r>
              <a:rPr lang="es-CL">
                <a:latin typeface="Franklin Gothic Book" panose="020b0503020102020204" pitchFamily="34" charset="0"/>
              </a:rPr>
              <a:t> </a:t>
            </a:r>
            <a:r>
              <a:rPr lang="es-CL" b="1">
                <a:latin typeface="Franklin Gothic Book" panose="020b0503020102020204" pitchFamily="34" charset="0"/>
              </a:rPr>
              <a:t>Marginalidad</a:t>
            </a:r>
            <a:r>
              <a:rPr lang="es-CL">
                <a:latin typeface="Franklin Gothic Book" panose="020b0503020102020204" pitchFamily="34" charset="0"/>
              </a:rPr>
              <a:t>, exclusión y falta de poder </a:t>
            </a:r>
            <a:r>
              <a:rPr lang="es-CL">
                <a:latin typeface="Franklin Gothic Book" panose="020b0503020102020204" pitchFamily="34" charset="0"/>
                <a:sym typeface="Wingdings" pitchFamily="2" charset="2"/>
              </a:rPr>
              <a:t></a:t>
            </a:r>
            <a:r>
              <a:rPr lang="es-CL">
                <a:latin typeface="Franklin Gothic Book" panose="020b0503020102020204" pitchFamily="34" charset="0"/>
              </a:rPr>
              <a:t> </a:t>
            </a:r>
            <a:r>
              <a:rPr lang="es-CL" b="1">
                <a:latin typeface="Franklin Gothic Book" panose="020b0503020102020204" pitchFamily="34" charset="0"/>
              </a:rPr>
              <a:t>riesgo</a:t>
            </a:r>
            <a:r>
              <a:rPr lang="es-CL">
                <a:latin typeface="Franklin Gothic Book" panose="020b0503020102020204" pitchFamily="34" charset="0"/>
              </a:rPr>
              <a:t> de desempleo, pobreza, negación de una educación real, y de verse forzadas a vivir en una economía de servicios básicos, mal remunerados, que las segrega socialmente </a:t>
            </a:r>
            <a:r>
              <a:rPr lang="es-CL">
                <a:latin typeface="Franklin Gothic Book" panose="020b0503020102020204" pitchFamily="34" charset="0"/>
                <a:sym typeface="Wingdings" pitchFamily="2" charset="2"/>
              </a:rPr>
              <a:t> </a:t>
            </a:r>
            <a:r>
              <a:rPr lang="es-CL">
                <a:latin typeface="Franklin Gothic Book" panose="020b0503020102020204" pitchFamily="34" charset="0"/>
              </a:rPr>
              <a:t>diferentes personas tomen las decisiones por ellas y controlen muchos aspectos de su vida, incluida su sexualidad </a:t>
            </a:r>
            <a:r>
              <a:rPr lang="es-CL">
                <a:latin typeface="Franklin Gothic Book" panose="020b0503020102020204" pitchFamily="34" charset="0"/>
                <a:sym typeface="Wingdings" pitchFamily="2" charset="2"/>
              </a:rPr>
              <a:t> </a:t>
            </a:r>
            <a:r>
              <a:rPr lang="es-CL">
                <a:latin typeface="Franklin Gothic Book" panose="020b0503020102020204" pitchFamily="34" charset="0"/>
              </a:rPr>
              <a:t> mujeres “asexuadas” o como “libres de género” </a:t>
            </a:r>
            <a:r>
              <a:rPr lang="es-CL">
                <a:latin typeface="Franklin Gothic Book" panose="020b0503020102020204" pitchFamily="34" charset="0"/>
                <a:sym typeface="Wingdings" pitchFamily="2" charset="2"/>
              </a:rPr>
              <a:t> </a:t>
            </a:r>
            <a:r>
              <a:rPr lang="es-CL">
                <a:latin typeface="Franklin Gothic Book" panose="020b0503020102020204" pitchFamily="34" charset="0"/>
              </a:rPr>
              <a:t>doble estigma, “doble opresión” o </a:t>
            </a:r>
            <a:r>
              <a:rPr lang="es-CL" b="1">
                <a:latin typeface="Franklin Gothic Book" panose="020b0503020102020204" pitchFamily="34" charset="0"/>
              </a:rPr>
              <a:t>discriminación múltiple</a:t>
            </a:r>
            <a:r>
              <a:rPr lang="es-CL">
                <a:latin typeface="Franklin Gothic Book" panose="020b0503020102020204" pitchFamily="34" charset="0"/>
              </a:rPr>
              <a:t>: ser mujeres y tener discapacidad.</a:t>
            </a:r>
          </a:p>
          <a:p>
            <a:pPr lvl="1" algn="just"/>
            <a:endParaRPr lang="es-CL">
              <a:latin typeface="Franklin Gothic Book" panose="020b0503020102020204" pitchFamily="34" charset="0"/>
            </a:endParaRPr>
          </a:p>
          <a:p>
            <a:pPr algn="just"/>
            <a:r>
              <a:rPr lang="es-CL">
                <a:latin typeface="Franklin Gothic Book" panose="020b0503020102020204" pitchFamily="34" charset="0"/>
              </a:rPr>
              <a:t>Son los o las agentes sociales situados – las personas - en una dinámica social específica quienes causan la acción y crean significación usando su </a:t>
            </a:r>
            <a:r>
              <a:rPr lang="es-CL" b="1" i="1">
                <a:latin typeface="Franklin Gothic Book" panose="020b0503020102020204" pitchFamily="34" charset="0"/>
              </a:rPr>
              <a:t>habitus </a:t>
            </a:r>
            <a:r>
              <a:rPr lang="es-CL">
                <a:latin typeface="Franklin Gothic Book" panose="020b0503020102020204" pitchFamily="34" charset="0"/>
              </a:rPr>
              <a:t>(Bourdieu).</a:t>
            </a:r>
          </a:p>
          <a:p>
            <a:pPr algn="just">
              <a:buFont typeface="Arial" pitchFamily="34" charset="0"/>
              <a:buChar char="•"/>
            </a:pPr>
            <a:endParaRPr lang="es-CL"/>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1026" name="Flecha abajo 215"/>
          <p:cNvSpPr>
            <a:spLocks noChangeArrowheads="1"/>
          </p:cNvSpPr>
          <p:nvPr/>
        </p:nvSpPr>
        <p:spPr bwMode="auto">
          <a:xfrm rot="13576998" flipH="1">
            <a:off x="5003074" y="2260054"/>
            <a:ext cx="284162" cy="2509837"/>
          </a:xfrm>
          <a:prstGeom prst="downArrow">
            <a:avLst>
              <a:gd name="adj1" fmla="val 50000"/>
              <a:gd name="adj2" fmla="val 50091"/>
            </a:avLst>
          </a:prstGeom>
          <a:gradFill rotWithShape="1">
            <a:gsLst>
              <a:gs pos="0">
                <a:srgbClr val="9B9B9B"/>
              </a:gs>
              <a:gs pos="50000">
                <a:srgbClr val="8E8E8E"/>
              </a:gs>
              <a:gs pos="100000">
                <a:srgbClr val="797979"/>
              </a:gs>
            </a:gsLst>
            <a:lin ang="5400000"/>
          </a:gradFill>
          <a:ln w="6350">
            <a:noFill/>
            <a:miter lim="800000"/>
          </a:ln>
        </p:spPr>
        <p:txBody>
          <a:bodyPr vert="horz" wrap="square" lIns="91440" tIns="45720" rIns="91440" bIns="45720" numCol="1" anchor="ctr" anchorCtr="0" compatLnSpc="1">
            <a:prstTxWarp prst="textNoShape">
              <a:avLst/>
            </a:prstTxWarp>
          </a:bodyPr>
          <a:lstStyle/>
          <a:p>
            <a:endParaRPr lang="es-CL"/>
          </a:p>
        </p:txBody>
      </p:sp>
      <p:sp>
        <p:nvSpPr>
          <p:cNvPr id="1027" name="Flecha abajo 212"/>
          <p:cNvSpPr>
            <a:spLocks noChangeArrowheads="1"/>
          </p:cNvSpPr>
          <p:nvPr/>
        </p:nvSpPr>
        <p:spPr bwMode="auto">
          <a:xfrm>
            <a:off x="3552098" y="2455317"/>
            <a:ext cx="284163" cy="2235200"/>
          </a:xfrm>
          <a:prstGeom prst="downArrow">
            <a:avLst>
              <a:gd name="adj1" fmla="val 50000"/>
              <a:gd name="adj2" fmla="val 50072"/>
            </a:avLst>
          </a:prstGeom>
          <a:solidFill>
            <a:srgbClr val="000000"/>
          </a:solidFill>
          <a:ln w="12700">
            <a:solidFill>
              <a:srgbClr val="000000"/>
            </a:solidFill>
            <a:miter lim="800000"/>
          </a:ln>
        </p:spPr>
        <p:txBody>
          <a:bodyPr vert="horz" wrap="square" lIns="91440" tIns="45720" rIns="91440" bIns="45720" numCol="1" anchor="ctr" anchorCtr="0" compatLnSpc="1">
            <a:prstTxWarp prst="textNoShape">
              <a:avLst/>
            </a:prstTxWarp>
          </a:bodyPr>
          <a:lstStyle/>
          <a:p>
            <a:endParaRPr lang="es-CL"/>
          </a:p>
        </p:txBody>
      </p:sp>
      <p:sp>
        <p:nvSpPr>
          <p:cNvPr id="1028" name="Flecha abajo 213"/>
          <p:cNvSpPr>
            <a:spLocks noChangeArrowheads="1"/>
          </p:cNvSpPr>
          <p:nvPr/>
        </p:nvSpPr>
        <p:spPr bwMode="auto">
          <a:xfrm rot="7877680">
            <a:off x="4761774" y="2190204"/>
            <a:ext cx="284162" cy="2509837"/>
          </a:xfrm>
          <a:prstGeom prst="downArrow">
            <a:avLst>
              <a:gd name="adj1" fmla="val 50000"/>
              <a:gd name="adj2" fmla="val 50091"/>
            </a:avLst>
          </a:prstGeom>
          <a:solidFill>
            <a:srgbClr val="000000"/>
          </a:solidFill>
          <a:ln w="12700">
            <a:solidFill>
              <a:srgbClr val="000000"/>
            </a:solidFill>
            <a:miter lim="800000"/>
          </a:ln>
        </p:spPr>
        <p:txBody>
          <a:bodyPr vert="horz" wrap="square" lIns="91440" tIns="45720" rIns="91440" bIns="45720" numCol="1" anchor="ctr" anchorCtr="0" compatLnSpc="1">
            <a:prstTxWarp prst="textNoShape">
              <a:avLst/>
            </a:prstTxWarp>
          </a:bodyPr>
          <a:lstStyle/>
          <a:p>
            <a:endParaRPr lang="es-CL"/>
          </a:p>
        </p:txBody>
      </p:sp>
      <p:sp>
        <p:nvSpPr>
          <p:cNvPr id="1029" name="Flecha abajo 214"/>
          <p:cNvSpPr>
            <a:spLocks noChangeArrowheads="1"/>
          </p:cNvSpPr>
          <p:nvPr/>
        </p:nvSpPr>
        <p:spPr bwMode="auto">
          <a:xfrm>
            <a:off x="6295298" y="2426742"/>
            <a:ext cx="284163" cy="2178050"/>
          </a:xfrm>
          <a:prstGeom prst="downArrow">
            <a:avLst>
              <a:gd name="adj1" fmla="val 50000"/>
              <a:gd name="adj2" fmla="val 50070"/>
            </a:avLst>
          </a:prstGeom>
          <a:gradFill rotWithShape="1">
            <a:gsLst>
              <a:gs pos="0">
                <a:srgbClr val="9B9B9B"/>
              </a:gs>
              <a:gs pos="50000">
                <a:srgbClr val="8E8E8E"/>
              </a:gs>
              <a:gs pos="100000">
                <a:srgbClr val="797979"/>
              </a:gs>
            </a:gsLst>
            <a:lin ang="5400000"/>
          </a:gradFill>
          <a:ln w="6350">
            <a:noFill/>
            <a:miter lim="800000"/>
          </a:ln>
        </p:spPr>
        <p:txBody>
          <a:bodyPr vert="horz" wrap="square" lIns="91440" tIns="45720" rIns="91440" bIns="45720" numCol="1" anchor="ctr" anchorCtr="0" compatLnSpc="1">
            <a:prstTxWarp prst="textNoShape">
              <a:avLst/>
            </a:prstTxWarp>
          </a:bodyPr>
          <a:lstStyle/>
          <a:p>
            <a:endParaRPr lang="es-CL"/>
          </a:p>
        </p:txBody>
      </p:sp>
      <p:sp>
        <p:nvSpPr>
          <p:cNvPr id="1030" name="Abrir llave 216"/>
          <p:cNvSpPr/>
          <p:nvPr/>
        </p:nvSpPr>
        <p:spPr bwMode="auto">
          <a:xfrm>
            <a:off x="2791686" y="1484213"/>
            <a:ext cx="161925" cy="1104900"/>
          </a:xfrm>
          <a:prstGeom prst="leftBrace">
            <a:avLst>
              <a:gd name="adj1" fmla="val 8340"/>
              <a:gd name="adj2" fmla="val 50000"/>
            </a:avLst>
          </a:prstGeom>
          <a:noFill/>
          <a:ln w="6350">
            <a:solidFill>
              <a:srgbClr val="000000"/>
            </a:solidFill>
            <a:miter lim="800000"/>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s-CL" sz="1800" b="0" i="0" u="none" strike="noStrike" cap="none" normalizeH="0" baseline="0">
              <a:ln>
                <a:noFill/>
              </a:ln>
              <a:solidFill>
                <a:schemeClr val="tx1"/>
              </a:solidFill>
              <a:effectLst/>
              <a:latin typeface="Arial" pitchFamily="34" charset="0"/>
            </a:endParaRPr>
          </a:p>
        </p:txBody>
      </p:sp>
      <p:sp>
        <p:nvSpPr>
          <p:cNvPr id="1031" name="Abrir llave 218"/>
          <p:cNvSpPr/>
          <p:nvPr/>
        </p:nvSpPr>
        <p:spPr bwMode="auto">
          <a:xfrm>
            <a:off x="2840898" y="4228554"/>
            <a:ext cx="161925" cy="1104900"/>
          </a:xfrm>
          <a:prstGeom prst="leftBrace">
            <a:avLst>
              <a:gd name="adj1" fmla="val 8340"/>
              <a:gd name="adj2" fmla="val 50000"/>
            </a:avLst>
          </a:prstGeom>
          <a:noFill/>
          <a:ln w="6350">
            <a:solidFill>
              <a:srgbClr val="000000"/>
            </a:solidFill>
            <a:miter lim="800000"/>
          </a:ln>
        </p:spPr>
        <p:txBody>
          <a:bodyPr vert="horz" wrap="square" lIns="91440" tIns="45720" rIns="91440" bIns="45720" numCol="1" anchor="ctr" anchorCtr="0" compatLnSpc="1">
            <a:prstTxWarp prst="textNoShape">
              <a:avLst/>
            </a:prstTxWarp>
          </a:bodyPr>
          <a:lstStyle/>
          <a:p>
            <a:endParaRPr lang="es-CL"/>
          </a:p>
        </p:txBody>
      </p:sp>
      <p:sp>
        <p:nvSpPr>
          <p:cNvPr id="1032" name="Cuadro de texto 219"/>
          <p:cNvSpPr txBox="1">
            <a:spLocks noChangeArrowheads="1"/>
          </p:cNvSpPr>
          <p:nvPr/>
        </p:nvSpPr>
        <p:spPr bwMode="auto">
          <a:xfrm>
            <a:off x="1904273" y="1781860"/>
            <a:ext cx="914400" cy="447675"/>
          </a:xfrm>
          <a:prstGeom prst="rect">
            <a:avLst/>
          </a:prstGeom>
          <a:solidFill>
            <a:srgbClr val="FFFFFF"/>
          </a:solidFill>
          <a:ln w="6350">
            <a:noFill/>
            <a:miter lim="800000"/>
          </a:ln>
        </p:spPr>
        <p:txBody>
          <a:bodyPr vert="horz" wrap="non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pPr>
            <a:r>
              <a:rPr kumimoji="0" lang="es-CL" sz="900" b="1" i="0" u="none" strike="noStrike" cap="none" normalizeH="0" baseline="0">
                <a:ln>
                  <a:noFill/>
                </a:ln>
                <a:solidFill>
                  <a:schemeClr val="tx1"/>
                </a:solidFill>
                <a:effectLst/>
                <a:latin typeface="Calibri" pitchFamily="34" charset="0"/>
              </a:rPr>
              <a:t>Nivel de</a:t>
            </a:r>
          </a:p>
          <a:p>
            <a:pPr marL="0" marR="0" lvl="0" indent="0" algn="l" defTabSz="914400" rtl="0" eaLnBrk="1" fontAlgn="base" latinLnBrk="0" hangingPunct="1">
              <a:lnSpc>
                <a:spcPct val="100000"/>
              </a:lnSpc>
              <a:spcBef>
                <a:spcPct val="0"/>
              </a:spcBef>
              <a:spcAft>
                <a:spcPts val="1000"/>
              </a:spcAft>
              <a:buClrTx/>
              <a:buSzTx/>
              <a:buFontTx/>
              <a:buNone/>
            </a:pPr>
            <a:r>
              <a:rPr kumimoji="0" lang="es-CL" sz="900" b="1" i="0" u="none" strike="noStrike" cap="none" normalizeH="0" baseline="0">
                <a:ln>
                  <a:noFill/>
                </a:ln>
                <a:solidFill>
                  <a:schemeClr val="tx1"/>
                </a:solidFill>
                <a:effectLst/>
                <a:latin typeface="Calibri" pitchFamily="34" charset="0"/>
              </a:rPr>
              <a:t>interpretación</a:t>
            </a:r>
            <a:endParaRPr kumimoji="0" lang="es-CL" sz="2000" b="0" i="0" u="none" strike="noStrike" cap="none" normalizeH="0" baseline="0">
              <a:ln>
                <a:noFill/>
              </a:ln>
              <a:solidFill>
                <a:schemeClr val="tx1"/>
              </a:solidFill>
              <a:effectLst/>
              <a:latin typeface="Arial" pitchFamily="34" charset="0"/>
            </a:endParaRPr>
          </a:p>
        </p:txBody>
      </p:sp>
      <p:sp>
        <p:nvSpPr>
          <p:cNvPr id="1033" name="Cuadro de texto 220"/>
          <p:cNvSpPr txBox="1">
            <a:spLocks noChangeArrowheads="1"/>
          </p:cNvSpPr>
          <p:nvPr/>
        </p:nvSpPr>
        <p:spPr bwMode="auto">
          <a:xfrm>
            <a:off x="1878873" y="4547642"/>
            <a:ext cx="914400" cy="447675"/>
          </a:xfrm>
          <a:prstGeom prst="rect">
            <a:avLst/>
          </a:prstGeom>
          <a:solidFill>
            <a:srgbClr val="FFFFFF"/>
          </a:solidFill>
          <a:ln w="6350">
            <a:noFill/>
            <a:miter lim="800000"/>
          </a:ln>
        </p:spPr>
        <p:txBody>
          <a:bodyPr vert="horz" wrap="non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pPr>
            <a:r>
              <a:rPr kumimoji="0" lang="es-CL" sz="900" b="1" i="0" u="none" strike="noStrike" cap="none" normalizeH="0" baseline="0">
                <a:ln>
                  <a:noFill/>
                </a:ln>
                <a:solidFill>
                  <a:schemeClr val="tx1"/>
                </a:solidFill>
                <a:effectLst/>
                <a:latin typeface="Calibri" pitchFamily="34" charset="0"/>
              </a:rPr>
              <a:t>Nivel de</a:t>
            </a:r>
          </a:p>
          <a:p>
            <a:pPr marL="0" marR="0" lvl="0" indent="0" algn="l" defTabSz="914400" rtl="0" eaLnBrk="1" fontAlgn="base" latinLnBrk="0" hangingPunct="1">
              <a:lnSpc>
                <a:spcPct val="100000"/>
              </a:lnSpc>
              <a:spcBef>
                <a:spcPct val="0"/>
              </a:spcBef>
              <a:spcAft>
                <a:spcPts val="1000"/>
              </a:spcAft>
              <a:buClrTx/>
              <a:buSzTx/>
              <a:buFontTx/>
              <a:buNone/>
            </a:pPr>
            <a:r>
              <a:rPr kumimoji="0" lang="es-CL" sz="900" b="1" i="0" u="none" strike="noStrike" cap="none" normalizeH="0" baseline="0">
                <a:ln>
                  <a:noFill/>
                </a:ln>
                <a:solidFill>
                  <a:schemeClr val="tx1"/>
                </a:solidFill>
                <a:effectLst/>
                <a:latin typeface="Calibri" pitchFamily="34" charset="0"/>
              </a:rPr>
              <a:t>experiencia</a:t>
            </a:r>
            <a:endParaRPr kumimoji="0" lang="es-CL" sz="2000" b="0" i="0" u="none" strike="noStrike" cap="none" normalizeH="0" baseline="0">
              <a:ln>
                <a:noFill/>
              </a:ln>
              <a:solidFill>
                <a:schemeClr val="tx1"/>
              </a:solidFill>
              <a:effectLst/>
              <a:latin typeface="Arial" pitchFamily="34" charset="0"/>
            </a:endParaRPr>
          </a:p>
        </p:txBody>
      </p:sp>
      <p:sp>
        <p:nvSpPr>
          <p:cNvPr id="1034" name="Cuadro de texto 221"/>
          <p:cNvSpPr txBox="1">
            <a:spLocks noChangeArrowheads="1"/>
          </p:cNvSpPr>
          <p:nvPr/>
        </p:nvSpPr>
        <p:spPr bwMode="auto">
          <a:xfrm>
            <a:off x="3288573" y="1867942"/>
            <a:ext cx="914400" cy="447675"/>
          </a:xfrm>
          <a:prstGeom prst="rect">
            <a:avLst/>
          </a:prstGeom>
          <a:solidFill>
            <a:srgbClr val="FFFFFF"/>
          </a:solidFill>
          <a:ln w="6350">
            <a:noFill/>
            <a:miter lim="800000"/>
          </a:ln>
        </p:spPr>
        <p:txBody>
          <a:bodyPr vert="horz" wrap="non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pPr>
            <a:r>
              <a:rPr kumimoji="0" lang="es-CL" sz="900" b="1" i="0" u="none" strike="noStrike" cap="none" normalizeH="0" baseline="0">
                <a:ln>
                  <a:noFill/>
                </a:ln>
                <a:solidFill>
                  <a:schemeClr val="tx1"/>
                </a:solidFill>
                <a:effectLst/>
                <a:latin typeface="Calibri" pitchFamily="34" charset="0"/>
              </a:rPr>
              <a:t>Significado</a:t>
            </a:r>
          </a:p>
          <a:p>
            <a:pPr marL="0" marR="0" lvl="0" indent="0" algn="l" defTabSz="914400" rtl="0" eaLnBrk="1" fontAlgn="base" latinLnBrk="0" hangingPunct="1">
              <a:lnSpc>
                <a:spcPct val="100000"/>
              </a:lnSpc>
              <a:spcBef>
                <a:spcPct val="0"/>
              </a:spcBef>
              <a:spcAft>
                <a:spcPts val="1000"/>
              </a:spcAft>
              <a:buClrTx/>
              <a:buSzTx/>
              <a:buFontTx/>
              <a:buNone/>
            </a:pPr>
            <a:r>
              <a:rPr kumimoji="0" lang="es-CL" sz="900" b="1" i="0" u="none" strike="noStrike" cap="none" normalizeH="0" baseline="0">
                <a:ln>
                  <a:noFill/>
                </a:ln>
                <a:solidFill>
                  <a:schemeClr val="tx1"/>
                </a:solidFill>
                <a:effectLst/>
                <a:latin typeface="Calibri" pitchFamily="34" charset="0"/>
              </a:rPr>
              <a:t>Positivo</a:t>
            </a:r>
            <a:endParaRPr kumimoji="0" lang="es-CL" sz="2000" b="0" i="0" u="none" strike="noStrike" cap="none" normalizeH="0" baseline="0">
              <a:ln>
                <a:noFill/>
              </a:ln>
              <a:solidFill>
                <a:schemeClr val="tx1"/>
              </a:solidFill>
              <a:effectLst/>
              <a:latin typeface="Arial" pitchFamily="34" charset="0"/>
            </a:endParaRPr>
          </a:p>
        </p:txBody>
      </p:sp>
      <p:sp>
        <p:nvSpPr>
          <p:cNvPr id="1035" name="Cuadro de texto 222"/>
          <p:cNvSpPr txBox="1">
            <a:spLocks noChangeArrowheads="1"/>
          </p:cNvSpPr>
          <p:nvPr/>
        </p:nvSpPr>
        <p:spPr bwMode="auto">
          <a:xfrm>
            <a:off x="6095273" y="1890167"/>
            <a:ext cx="914400" cy="447675"/>
          </a:xfrm>
          <a:prstGeom prst="rect">
            <a:avLst/>
          </a:prstGeom>
          <a:solidFill>
            <a:srgbClr val="FFFFFF"/>
          </a:solidFill>
          <a:ln w="6350">
            <a:noFill/>
            <a:miter lim="800000"/>
          </a:ln>
        </p:spPr>
        <p:txBody>
          <a:bodyPr vert="horz" wrap="non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pPr>
            <a:r>
              <a:rPr kumimoji="0" lang="es-CL" sz="900" b="1" i="0" u="none" strike="noStrike" cap="none" normalizeH="0" baseline="0">
                <a:ln>
                  <a:noFill/>
                </a:ln>
                <a:solidFill>
                  <a:schemeClr val="tx1"/>
                </a:solidFill>
                <a:effectLst/>
                <a:latin typeface="Calibri" pitchFamily="34" charset="0"/>
              </a:rPr>
              <a:t>Significado</a:t>
            </a:r>
          </a:p>
          <a:p>
            <a:pPr marL="0" marR="0" lvl="0" indent="0" algn="l" defTabSz="914400" rtl="0" eaLnBrk="1" fontAlgn="base" latinLnBrk="0" hangingPunct="1">
              <a:lnSpc>
                <a:spcPct val="100000"/>
              </a:lnSpc>
              <a:spcBef>
                <a:spcPct val="0"/>
              </a:spcBef>
              <a:spcAft>
                <a:spcPts val="1000"/>
              </a:spcAft>
              <a:buClrTx/>
              <a:buSzTx/>
              <a:buFontTx/>
              <a:buNone/>
            </a:pPr>
            <a:r>
              <a:rPr kumimoji="0" lang="es-CL" sz="900" b="1" i="0" u="none" strike="noStrike" cap="none" normalizeH="0" baseline="0">
                <a:ln>
                  <a:noFill/>
                </a:ln>
                <a:solidFill>
                  <a:schemeClr val="tx1"/>
                </a:solidFill>
                <a:effectLst/>
                <a:latin typeface="Calibri" pitchFamily="34" charset="0"/>
              </a:rPr>
              <a:t>Negativo</a:t>
            </a:r>
            <a:endParaRPr kumimoji="0" lang="es-CL" sz="2000" b="0" i="0" u="none" strike="noStrike" cap="none" normalizeH="0" baseline="0">
              <a:ln>
                <a:noFill/>
              </a:ln>
              <a:solidFill>
                <a:schemeClr val="tx1"/>
              </a:solidFill>
              <a:effectLst/>
              <a:latin typeface="Arial" pitchFamily="34" charset="0"/>
            </a:endParaRPr>
          </a:p>
        </p:txBody>
      </p:sp>
      <p:sp>
        <p:nvSpPr>
          <p:cNvPr id="1036" name="Cuadro de texto 223"/>
          <p:cNvSpPr txBox="1">
            <a:spLocks noChangeArrowheads="1"/>
          </p:cNvSpPr>
          <p:nvPr/>
        </p:nvSpPr>
        <p:spPr bwMode="auto">
          <a:xfrm>
            <a:off x="6157186" y="4717504"/>
            <a:ext cx="914400" cy="447675"/>
          </a:xfrm>
          <a:prstGeom prst="rect">
            <a:avLst/>
          </a:prstGeom>
          <a:solidFill>
            <a:srgbClr val="FFFFFF"/>
          </a:solidFill>
          <a:ln w="6350">
            <a:noFill/>
            <a:miter lim="800000"/>
          </a:ln>
        </p:spPr>
        <p:txBody>
          <a:bodyPr vert="horz" wrap="non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pPr>
            <a:r>
              <a:rPr kumimoji="0" lang="es-CL" sz="900" b="1" i="0" u="none" strike="noStrike" cap="none" normalizeH="0" baseline="0">
                <a:ln>
                  <a:noFill/>
                </a:ln>
                <a:solidFill>
                  <a:schemeClr val="tx1"/>
                </a:solidFill>
                <a:effectLst/>
                <a:latin typeface="Calibri" pitchFamily="34" charset="0"/>
              </a:rPr>
              <a:t>Experiencia</a:t>
            </a:r>
          </a:p>
          <a:p>
            <a:pPr marL="0" marR="0" lvl="0" indent="0" algn="l" defTabSz="914400" rtl="0" eaLnBrk="1" fontAlgn="base" latinLnBrk="0" hangingPunct="1">
              <a:lnSpc>
                <a:spcPct val="100000"/>
              </a:lnSpc>
              <a:spcBef>
                <a:spcPct val="0"/>
              </a:spcBef>
              <a:spcAft>
                <a:spcPts val="1000"/>
              </a:spcAft>
              <a:buClrTx/>
              <a:buSzTx/>
              <a:buFontTx/>
              <a:buNone/>
            </a:pPr>
            <a:r>
              <a:rPr kumimoji="0" lang="es-CL" sz="900" b="1" i="0" u="none" strike="noStrike" cap="none" normalizeH="0" baseline="0">
                <a:ln>
                  <a:noFill/>
                </a:ln>
                <a:solidFill>
                  <a:schemeClr val="tx1"/>
                </a:solidFill>
                <a:effectLst/>
                <a:latin typeface="Calibri" pitchFamily="34" charset="0"/>
              </a:rPr>
              <a:t>Negativa</a:t>
            </a:r>
            <a:endParaRPr kumimoji="0" lang="es-CL" sz="2000" b="0" i="0" u="none" strike="noStrike" cap="none" normalizeH="0" baseline="0">
              <a:ln>
                <a:noFill/>
              </a:ln>
              <a:solidFill>
                <a:schemeClr val="tx1"/>
              </a:solidFill>
              <a:effectLst/>
              <a:latin typeface="Arial" pitchFamily="34" charset="0"/>
            </a:endParaRPr>
          </a:p>
        </p:txBody>
      </p:sp>
      <p:sp>
        <p:nvSpPr>
          <p:cNvPr id="1037" name="Cuadro de texto 224"/>
          <p:cNvSpPr txBox="1">
            <a:spLocks noChangeArrowheads="1"/>
          </p:cNvSpPr>
          <p:nvPr/>
        </p:nvSpPr>
        <p:spPr bwMode="auto">
          <a:xfrm>
            <a:off x="3371123" y="4831804"/>
            <a:ext cx="914400" cy="447675"/>
          </a:xfrm>
          <a:prstGeom prst="rect">
            <a:avLst/>
          </a:prstGeom>
          <a:solidFill>
            <a:srgbClr val="FFFFFF"/>
          </a:solidFill>
          <a:ln w="6350">
            <a:noFill/>
            <a:miter lim="800000"/>
          </a:ln>
        </p:spPr>
        <p:txBody>
          <a:bodyPr vert="horz" wrap="non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pPr>
            <a:r>
              <a:rPr kumimoji="0" lang="es-CL" sz="900" b="1" i="0" u="none" strike="noStrike" cap="none" normalizeH="0" baseline="0">
                <a:ln>
                  <a:noFill/>
                </a:ln>
                <a:solidFill>
                  <a:schemeClr val="tx1"/>
                </a:solidFill>
                <a:effectLst/>
                <a:latin typeface="Calibri" pitchFamily="34" charset="0"/>
              </a:rPr>
              <a:t>Experiencia</a:t>
            </a:r>
          </a:p>
          <a:p>
            <a:pPr marL="0" marR="0" lvl="0" indent="0" algn="l" defTabSz="914400" rtl="0" eaLnBrk="1" fontAlgn="base" latinLnBrk="0" hangingPunct="1">
              <a:lnSpc>
                <a:spcPct val="100000"/>
              </a:lnSpc>
              <a:spcBef>
                <a:spcPct val="0"/>
              </a:spcBef>
              <a:spcAft>
                <a:spcPts val="1000"/>
              </a:spcAft>
              <a:buClrTx/>
              <a:buSzTx/>
              <a:buFontTx/>
              <a:buNone/>
            </a:pPr>
            <a:r>
              <a:rPr kumimoji="0" lang="es-CL" sz="900" b="1" i="0" u="none" strike="noStrike" cap="none" normalizeH="0" baseline="0">
                <a:ln>
                  <a:noFill/>
                </a:ln>
                <a:solidFill>
                  <a:schemeClr val="tx1"/>
                </a:solidFill>
                <a:effectLst/>
                <a:latin typeface="Calibri" pitchFamily="34" charset="0"/>
              </a:rPr>
              <a:t>Positiva</a:t>
            </a:r>
            <a:endParaRPr kumimoji="0" lang="es-CL" sz="2000" b="0" i="0" u="none" strike="noStrike" cap="none" normalizeH="0" baseline="0">
              <a:ln>
                <a:noFill/>
              </a:ln>
              <a:solidFill>
                <a:schemeClr val="tx1"/>
              </a:solidFill>
              <a:effectLst/>
              <a:latin typeface="Arial" pitchFamily="34" charset="0"/>
            </a:endParaRPr>
          </a:p>
        </p:txBody>
      </p:sp>
      <p:sp>
        <p:nvSpPr>
          <p:cNvPr id="1038" name="Cuadro de texto 225"/>
          <p:cNvSpPr txBox="1">
            <a:spLocks noChangeArrowheads="1"/>
          </p:cNvSpPr>
          <p:nvPr/>
        </p:nvSpPr>
        <p:spPr bwMode="auto">
          <a:xfrm>
            <a:off x="3933098" y="1452017"/>
            <a:ext cx="2536825" cy="323850"/>
          </a:xfrm>
          <a:prstGeom prst="rect">
            <a:avLst/>
          </a:prstGeom>
          <a:solidFill>
            <a:srgbClr val="FFFFFF"/>
          </a:solidFill>
          <a:ln w="6350">
            <a:noFill/>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pPr>
            <a:r>
              <a:rPr kumimoji="0" lang="es-CL" sz="1000" b="1" i="0" u="none" strike="noStrike" cap="none" normalizeH="0" baseline="0">
                <a:ln>
                  <a:noFill/>
                </a:ln>
                <a:solidFill>
                  <a:schemeClr val="tx1"/>
                </a:solidFill>
                <a:effectLst/>
                <a:latin typeface="Calibri" pitchFamily="34" charset="0"/>
              </a:rPr>
              <a:t>Eje de atribuciones y explicaciones claras</a:t>
            </a:r>
            <a:endParaRPr kumimoji="0" lang="es-CL" sz="2000" b="0" i="0" u="none" strike="noStrike" cap="none" normalizeH="0" baseline="0">
              <a:ln>
                <a:noFill/>
              </a:ln>
              <a:solidFill>
                <a:schemeClr val="tx1"/>
              </a:solidFill>
              <a:effectLst/>
              <a:latin typeface="Arial" pitchFamily="34" charset="0"/>
            </a:endParaRPr>
          </a:p>
        </p:txBody>
      </p:sp>
      <p:sp>
        <p:nvSpPr>
          <p:cNvPr id="1039" name="Cuadro de texto 226"/>
          <p:cNvSpPr txBox="1">
            <a:spLocks noChangeArrowheads="1"/>
          </p:cNvSpPr>
          <p:nvPr/>
        </p:nvSpPr>
        <p:spPr bwMode="auto">
          <a:xfrm>
            <a:off x="3875948" y="5346154"/>
            <a:ext cx="2266950" cy="323850"/>
          </a:xfrm>
          <a:prstGeom prst="rect">
            <a:avLst/>
          </a:prstGeom>
          <a:solidFill>
            <a:srgbClr val="FFFFFF"/>
          </a:solidFill>
          <a:ln w="6350">
            <a:noFill/>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pPr>
            <a:r>
              <a:rPr kumimoji="0" lang="es-CL" sz="1000" b="1" i="0" u="none" strike="noStrike" cap="none" normalizeH="0" baseline="0">
                <a:ln>
                  <a:noFill/>
                </a:ln>
                <a:solidFill>
                  <a:schemeClr val="tx1"/>
                </a:solidFill>
                <a:effectLst/>
                <a:latin typeface="Calibri" pitchFamily="34" charset="0"/>
              </a:rPr>
              <a:t>Eje de contextos complejos de acción</a:t>
            </a:r>
            <a:endParaRPr kumimoji="0" lang="es-CL" sz="2000" b="0" i="0" u="none" strike="noStrike" cap="none" normalizeH="0" baseline="0">
              <a:ln>
                <a:noFill/>
              </a:ln>
              <a:solidFill>
                <a:schemeClr val="tx1"/>
              </a:solidFill>
              <a:effectLst/>
              <a:latin typeface="Arial" pitchFamily="34" charset="0"/>
            </a:endParaRPr>
          </a:p>
        </p:txBody>
      </p:sp>
      <p:sp>
        <p:nvSpPr>
          <p:cNvPr id="1040" name="Flecha abajo 227"/>
          <p:cNvSpPr>
            <a:spLocks noChangeArrowheads="1"/>
          </p:cNvSpPr>
          <p:nvPr/>
        </p:nvSpPr>
        <p:spPr bwMode="auto">
          <a:xfrm rot="-5400000">
            <a:off x="2868679" y="5599485"/>
            <a:ext cx="66675" cy="661988"/>
          </a:xfrm>
          <a:prstGeom prst="downArrow">
            <a:avLst>
              <a:gd name="adj1" fmla="val 50000"/>
              <a:gd name="adj2" fmla="val 49965"/>
            </a:avLst>
          </a:prstGeom>
          <a:solidFill>
            <a:srgbClr val="000000"/>
          </a:solidFill>
          <a:ln w="12700">
            <a:solidFill>
              <a:srgbClr val="000000"/>
            </a:solidFill>
            <a:miter lim="800000"/>
          </a:ln>
        </p:spPr>
        <p:txBody>
          <a:bodyPr vert="horz" wrap="square" lIns="91440" tIns="45720" rIns="91440" bIns="45720" numCol="1" anchor="ctr" anchorCtr="0" compatLnSpc="1">
            <a:prstTxWarp prst="textNoShape">
              <a:avLst/>
            </a:prstTxWarp>
          </a:bodyPr>
          <a:lstStyle/>
          <a:p>
            <a:endParaRPr lang="es-CL"/>
          </a:p>
        </p:txBody>
      </p:sp>
      <p:sp>
        <p:nvSpPr>
          <p:cNvPr id="1041" name="Flecha abajo 228"/>
          <p:cNvSpPr>
            <a:spLocks noChangeArrowheads="1"/>
          </p:cNvSpPr>
          <p:nvPr/>
        </p:nvSpPr>
        <p:spPr bwMode="auto">
          <a:xfrm rot="-5400000">
            <a:off x="2872648" y="5846341"/>
            <a:ext cx="66675" cy="663575"/>
          </a:xfrm>
          <a:prstGeom prst="downArrow">
            <a:avLst>
              <a:gd name="adj1" fmla="val 50000"/>
              <a:gd name="adj2" fmla="val 50084"/>
            </a:avLst>
          </a:prstGeom>
          <a:gradFill rotWithShape="1">
            <a:gsLst>
              <a:gs pos="0">
                <a:srgbClr val="9B9B9B"/>
              </a:gs>
              <a:gs pos="50000">
                <a:srgbClr val="8E8E8E"/>
              </a:gs>
              <a:gs pos="100000">
                <a:srgbClr val="797979"/>
              </a:gs>
            </a:gsLst>
            <a:lin ang="5400000"/>
          </a:gradFill>
          <a:ln w="6350">
            <a:noFill/>
            <a:miter lim="800000"/>
          </a:ln>
        </p:spPr>
        <p:txBody>
          <a:bodyPr vert="horz" wrap="square" lIns="91440" tIns="45720" rIns="91440" bIns="45720" numCol="1" anchor="ctr" anchorCtr="0" compatLnSpc="1">
            <a:prstTxWarp prst="textNoShape">
              <a:avLst/>
            </a:prstTxWarp>
          </a:bodyPr>
          <a:lstStyle/>
          <a:p>
            <a:endParaRPr lang="es-CL"/>
          </a:p>
        </p:txBody>
      </p:sp>
      <p:sp>
        <p:nvSpPr>
          <p:cNvPr id="1042" name="Cuadro de texto 229"/>
          <p:cNvSpPr txBox="1">
            <a:spLocks noChangeArrowheads="1"/>
          </p:cNvSpPr>
          <p:nvPr/>
        </p:nvSpPr>
        <p:spPr bwMode="auto">
          <a:xfrm>
            <a:off x="3431448" y="5787603"/>
            <a:ext cx="2266950" cy="323850"/>
          </a:xfrm>
          <a:prstGeom prst="rect">
            <a:avLst/>
          </a:prstGeom>
          <a:solidFill>
            <a:srgbClr val="FFFFFF"/>
          </a:solidFill>
          <a:ln w="6350">
            <a:noFill/>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pPr>
            <a:r>
              <a:rPr kumimoji="0" lang="es-CL" sz="1000" b="1" i="0" u="none" strike="noStrike" cap="none" normalizeH="0" baseline="0">
                <a:ln>
                  <a:noFill/>
                </a:ln>
                <a:solidFill>
                  <a:schemeClr val="tx1"/>
                </a:solidFill>
                <a:effectLst/>
                <a:latin typeface="Calibri" pitchFamily="34" charset="0"/>
              </a:rPr>
              <a:t>Transformaciones cognitivas</a:t>
            </a:r>
            <a:endParaRPr kumimoji="0" lang="es-CL" sz="2000" b="0" i="0" u="none" strike="noStrike" cap="none" normalizeH="0" baseline="0">
              <a:ln>
                <a:noFill/>
              </a:ln>
              <a:solidFill>
                <a:schemeClr val="tx1"/>
              </a:solidFill>
              <a:effectLst/>
              <a:latin typeface="Arial" pitchFamily="34" charset="0"/>
            </a:endParaRPr>
          </a:p>
        </p:txBody>
      </p:sp>
      <p:sp>
        <p:nvSpPr>
          <p:cNvPr id="1043" name="Cuadro de texto 230"/>
          <p:cNvSpPr txBox="1">
            <a:spLocks noChangeArrowheads="1"/>
          </p:cNvSpPr>
          <p:nvPr/>
        </p:nvSpPr>
        <p:spPr bwMode="auto">
          <a:xfrm>
            <a:off x="3418748" y="6057478"/>
            <a:ext cx="2486025" cy="323850"/>
          </a:xfrm>
          <a:prstGeom prst="rect">
            <a:avLst/>
          </a:prstGeom>
          <a:solidFill>
            <a:srgbClr val="FFFFFF"/>
          </a:solidFill>
          <a:ln w="6350">
            <a:noFill/>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pPr>
            <a:r>
              <a:rPr kumimoji="0" lang="es-CL" sz="1000" b="1" i="0" u="none" strike="noStrike" cap="none" normalizeH="0" baseline="0">
                <a:ln>
                  <a:noFill/>
                </a:ln>
                <a:solidFill>
                  <a:schemeClr val="tx1"/>
                </a:solidFill>
                <a:effectLst/>
                <a:latin typeface="Calibri" pitchFamily="34" charset="0"/>
              </a:rPr>
              <a:t>Transformaciones orientadas a la acción </a:t>
            </a:r>
            <a:endParaRPr kumimoji="0" lang="es-CL" sz="2000" b="0" i="0" u="none" strike="noStrike" cap="none" normalizeH="0" baseline="0">
              <a:ln>
                <a:noFill/>
              </a:ln>
              <a:solidFill>
                <a:schemeClr val="tx1"/>
              </a:solidFill>
              <a:effectLst/>
              <a:latin typeface="Arial" pitchFamily="34" charset="0"/>
            </a:endParaRPr>
          </a:p>
        </p:txBody>
      </p:sp>
      <p:sp>
        <p:nvSpPr>
          <p:cNvPr id="23" name="22 Rectángulo"/>
          <p:cNvSpPr/>
          <p:nvPr/>
        </p:nvSpPr>
        <p:spPr>
          <a:xfrm>
            <a:off x="2267744" y="439653"/>
            <a:ext cx="4572000" cy="646331"/>
          </a:xfrm>
          <a:prstGeom prst="rect">
            <a:avLst/>
          </a:prstGeom>
        </p:spPr>
        <p:txBody>
          <a:bodyPr>
            <a:spAutoFit/>
          </a:bodyPr>
          <a:lstStyle/>
          <a:p>
            <a:pPr algn="ctr"/>
            <a:r>
              <a:rPr lang="es-CL" b="1" spc="300">
                <a:solidFill>
                  <a:srgbClr val="00B0F0"/>
                </a:solidFill>
                <a:latin typeface="Franklin Gothic Demi Cond" panose="020b0706030402020204" pitchFamily="34" charset="0"/>
              </a:rPr>
              <a:t>Cuadro Praxeológico - transformaciones cognitivas</a:t>
            </a:r>
            <a:endParaRPr lang="es-CL" spc="300">
              <a:solidFill>
                <a:srgbClr val="00B0F0"/>
              </a:solidFill>
              <a:latin typeface="Franklin Gothic Demi Cond" panose="020b0706030402020204" pitchFamily="34" charset="0"/>
            </a:endParaRPr>
          </a:p>
        </p:txBody>
      </p:sp>
      <p:cxnSp>
        <p:nvCxnSpPr>
          <p:cNvPr id="25" name="24 Conector recto"/>
          <p:cNvCxnSpPr/>
          <p:nvPr/>
        </p:nvCxnSpPr>
        <p:spPr>
          <a:xfrm>
            <a:off x="2478874" y="5661248"/>
            <a:ext cx="4536504"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4" name="23 Rectángulo"/>
          <p:cNvSpPr/>
          <p:nvPr/>
        </p:nvSpPr>
        <p:spPr>
          <a:xfrm>
            <a:off x="899592" y="1268760"/>
            <a:ext cx="7992888" cy="4401205"/>
          </a:xfrm>
          <a:prstGeom prst="rect">
            <a:avLst/>
          </a:prstGeom>
        </p:spPr>
        <p:txBody>
          <a:bodyPr wrap="square">
            <a:spAutoFit/>
          </a:bodyPr>
          <a:lstStyle/>
          <a:p>
            <a:pPr lvl="0"/>
            <a:r>
              <a:rPr lang="es-CL">
                <a:latin typeface="Franklin Gothic Demi Cond" panose="020b0706030402020204" pitchFamily="34" charset="0"/>
              </a:rPr>
              <a:t>Tipos de Violencia: </a:t>
            </a:r>
            <a:r>
              <a:rPr lang="es-CL"/>
              <a:t>Activa o Pasiva </a:t>
            </a:r>
            <a:r>
              <a:rPr lang="es-CL">
                <a:sym typeface="Wingdings" pitchFamily="2" charset="2"/>
              </a:rPr>
              <a:t> Física, Psicológica, Sexual, Institucional y Simbólica  Concurrencia de tipos de violencia</a:t>
            </a:r>
          </a:p>
          <a:p>
            <a:pPr lvl="0"/>
            <a:endParaRPr lang="es-CL">
              <a:sym typeface="Wingdings" pitchFamily="2" charset="2"/>
            </a:endParaRPr>
          </a:p>
          <a:p>
            <a:pPr lvl="0"/>
            <a:r>
              <a:rPr lang="es-CL">
                <a:solidFill>
                  <a:srgbClr val="00B0F0"/>
                </a:solidFill>
                <a:latin typeface="Franklin Gothic Demi Cond" panose="020b0706030402020204" pitchFamily="34" charset="0"/>
                <a:sym typeface="Wingdings" pitchFamily="2" charset="2"/>
              </a:rPr>
              <a:t>Discapacidad: </a:t>
            </a:r>
            <a:r>
              <a:rPr lang="es-CL">
                <a:sym typeface="Wingdings" pitchFamily="2" charset="2"/>
              </a:rPr>
              <a:t>modelo </a:t>
            </a:r>
            <a:r>
              <a:rPr lang="es-CL"/>
              <a:t>de la prescindencia</a:t>
            </a:r>
            <a:r>
              <a:rPr lang="es-CL">
                <a:sym typeface="Wingdings" pitchFamily="2" charset="2"/>
              </a:rPr>
              <a:t>    modelo médico o biomédico  modelo de derechos</a:t>
            </a:r>
            <a:endParaRPr lang="es-CL"/>
          </a:p>
          <a:p>
            <a:pPr>
              <a:buFont typeface="Arial" pitchFamily="34" charset="0"/>
              <a:buChar char="•"/>
            </a:pPr>
            <a:endParaRPr lang="es-CL"/>
          </a:p>
          <a:p>
            <a:r>
              <a:rPr lang="es-CL"/>
              <a:t>Reconstrucción narrativa semántica de la experiencia de la violencia: </a:t>
            </a:r>
          </a:p>
          <a:p>
            <a:r>
              <a:rPr lang="es-CL" i="1"/>
              <a:t>(“No sirves para nada”)</a:t>
            </a:r>
          </a:p>
          <a:p>
            <a:endParaRPr lang="es-CL"/>
          </a:p>
          <a:p>
            <a:r>
              <a:rPr lang="es-CL" b="1"/>
              <a:t>Inútil (</a:t>
            </a:r>
            <a:r>
              <a:rPr lang="es-CL" sz="2000" b="1"/>
              <a:t>Y</a:t>
            </a:r>
            <a:r>
              <a:rPr lang="es-CL" b="1"/>
              <a:t> no sirve de nada)</a:t>
            </a:r>
          </a:p>
          <a:p>
            <a:endParaRPr lang="es-CL" b="1"/>
          </a:p>
          <a:p>
            <a:pPr lvl="1"/>
            <a:r>
              <a:rPr lang="es-CL" sz="1600"/>
              <a:t>X piensa que Y no puede hacer algo o ser alguien como otras</a:t>
            </a:r>
          </a:p>
          <a:p>
            <a:pPr lvl="1"/>
            <a:r>
              <a:rPr lang="es-CL" sz="1600"/>
              <a:t>X piensa que Y tiene algo malo porque Y no puede hacer algo o ser alguien como otras</a:t>
            </a:r>
          </a:p>
          <a:p>
            <a:pPr lvl="1"/>
            <a:r>
              <a:rPr lang="es-CL" sz="1600"/>
              <a:t>X dice algo malo a Y porque X piensa que Y tiene algo malo [acto de violencia]</a:t>
            </a:r>
          </a:p>
          <a:p>
            <a:pPr lvl="1"/>
            <a:r>
              <a:rPr lang="es-CL" sz="1600"/>
              <a:t>Y piensa que X hace algo malo al decir que Y tiene algo malo</a:t>
            </a:r>
          </a:p>
          <a:p>
            <a:pPr lvl="1"/>
            <a:r>
              <a:rPr lang="es-CL" sz="1600"/>
              <a:t>Y siente algo muy malo por eso [daño]</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rgbClr val="00B0F0"/>
        </a:solidFill>
        <a:effectLst/>
      </p:bgPr>
    </p:bg>
    <p:spTree>
      <p:nvGrpSpPr>
        <p:cNvPr id="1" name=""/>
        <p:cNvGrpSpPr/>
        <p:nvPr/>
      </p:nvGrpSpPr>
      <p:grpSpPr>
        <a:xfrm>
          <a:off x="0" y="0"/>
          <a:ext cx="0" cy="0"/>
        </a:xfrm>
      </p:grpSpPr>
      <p:sp>
        <p:nvSpPr>
          <p:cNvPr id="31" name="30 CuadroTexto"/>
          <p:cNvSpPr txBox="1"/>
          <p:nvPr/>
        </p:nvSpPr>
        <p:spPr>
          <a:xfrm>
            <a:off x="971600" y="2348880"/>
            <a:ext cx="6915932" cy="2123658"/>
          </a:xfrm>
          <a:prstGeom prst="rect">
            <a:avLst/>
          </a:prstGeom>
          <a:noFill/>
        </p:spPr>
        <p:txBody>
          <a:bodyPr wrap="none" rtlCol="0">
            <a:spAutoFit/>
          </a:bodyPr>
          <a:lstStyle/>
          <a:p>
            <a:r>
              <a:rPr lang="es-CL" sz="6600" spc="300">
                <a:solidFill>
                  <a:schemeClr val="bg1"/>
                </a:solidFill>
                <a:latin typeface="Franklin Gothic Demi Cond" panose="020b0706030402020204" pitchFamily="34" charset="0"/>
              </a:rPr>
              <a:t>Caracterización</a:t>
            </a:r>
          </a:p>
          <a:p>
            <a:r>
              <a:rPr lang="es-CL" sz="6600" spc="300">
                <a:solidFill>
                  <a:schemeClr val="bg1"/>
                </a:solidFill>
                <a:latin typeface="Franklin Gothic Demi Cond" panose="020b0706030402020204" pitchFamily="34" charset="0"/>
              </a:rPr>
              <a:t>de la </a:t>
            </a:r>
            <a:r>
              <a:rPr lang="es-CL" sz="6600" spc="300">
                <a:solidFill>
                  <a:schemeClr val="tx2">
                    <a:lumMod val="50000"/>
                  </a:schemeClr>
                </a:solidFill>
                <a:latin typeface="Franklin Gothic Demi Cond" panose="020b0706030402020204" pitchFamily="34" charset="0"/>
              </a:rPr>
              <a:t>Problemática</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Título 1"/>
          <p:cNvSpPr>
            <a:spLocks noGrp="1"/>
          </p:cNvSpPr>
          <p:nvPr>
            <p:ph type="title"/>
          </p:nvPr>
        </p:nvSpPr>
        <p:spPr>
          <a:xfrm>
            <a:off x="826802" y="476672"/>
            <a:ext cx="7146700" cy="369332"/>
          </a:xfrm>
          <a:noFill/>
        </p:spPr>
        <p:txBody>
          <a:bodyPr wrap="none" rtlCol="0">
            <a:spAutoFit/>
          </a:bodyPr>
          <a:lstStyle/>
          <a:p>
            <a:pPr lvl="0" algn="l"/>
            <a:r>
              <a:rPr lang="es-CL" sz="1800">
                <a:solidFill>
                  <a:schemeClr val="tx1">
                    <a:lumMod val="50000"/>
                    <a:lumOff val="50000"/>
                  </a:schemeClr>
                </a:solidFill>
                <a:latin typeface="Franklin Gothic Demi Cond" panose="020b0706030402020204" pitchFamily="34" charset="0"/>
                <a:ea typeface="+mn-ea"/>
                <a:cs typeface="+mn-cs"/>
              </a:rPr>
              <a:t>Caracterización de la problemática de la violencia en mujeres con discapacidad</a:t>
            </a:r>
          </a:p>
        </p:txBody>
      </p:sp>
      <p:sp>
        <p:nvSpPr>
          <p:cNvPr id="5" name="Marcador de texto 4"/>
          <p:cNvSpPr>
            <a:spLocks noGrp="1"/>
          </p:cNvSpPr>
          <p:nvPr>
            <p:ph type="body" idx="1"/>
          </p:nvPr>
        </p:nvSpPr>
        <p:spPr>
          <a:xfrm>
            <a:off x="826802" y="478788"/>
            <a:ext cx="7146700" cy="639762"/>
          </a:xfrm>
        </p:spPr>
        <p:txBody>
          <a:bodyPr>
            <a:normAutofit/>
          </a:bodyPr>
          <a:lstStyle/>
          <a:p>
            <a:r>
              <a:rPr lang="es-CL" sz="1800">
                <a:solidFill>
                  <a:srgbClr val="00B0F0"/>
                </a:solidFill>
                <a:latin typeface="Franklin Gothic Demi Cond" panose="020b0706030402020204" pitchFamily="34" charset="0"/>
              </a:rPr>
              <a:t>Panorama regional sobre la medición de la discapacidad y violencia</a:t>
            </a:r>
          </a:p>
        </p:txBody>
      </p:sp>
      <p:sp>
        <p:nvSpPr>
          <p:cNvPr id="3" name="Marcador de contenido 2"/>
          <p:cNvSpPr>
            <a:spLocks noGrp="1"/>
          </p:cNvSpPr>
          <p:nvPr>
            <p:ph sz="half" idx="2"/>
          </p:nvPr>
        </p:nvSpPr>
        <p:spPr>
          <a:xfrm>
            <a:off x="457200" y="1787093"/>
            <a:ext cx="4040188" cy="3951288"/>
          </a:xfrm>
        </p:spPr>
        <p:txBody>
          <a:bodyPr>
            <a:normAutofit fontScale="92500" lnSpcReduction="10000"/>
          </a:bodyPr>
          <a:lstStyle/>
          <a:p>
            <a:pPr algn="just"/>
            <a:r>
              <a:rPr lang="es-CL" sz="1300">
                <a:latin typeface="Franklin Gothic Book" panose="020b0503020102020204" pitchFamily="34" charset="0"/>
              </a:rPr>
              <a:t>La situación de las personas con discapacidad comenzó a tomar relevancia para los gobiernos de la región en la década de los noventa, luego que en 1982 la Organización de las Naciones Unidas (en adelante ONU) creará el </a:t>
            </a:r>
            <a:r>
              <a:rPr lang="es-CL" sz="1300" i="1">
                <a:latin typeface="Franklin Gothic Book" panose="020b0503020102020204" pitchFamily="34" charset="0"/>
              </a:rPr>
              <a:t>“</a:t>
            </a:r>
            <a:r>
              <a:rPr lang="es-CL" sz="1300">
                <a:latin typeface="Franklin Gothic Book" panose="020b0503020102020204" pitchFamily="34" charset="0"/>
              </a:rPr>
              <a:t>Programa de Acción Mundial para los Impedidos”.</a:t>
            </a:r>
          </a:p>
          <a:p>
            <a:pPr algn="just"/>
            <a:endParaRPr lang="es-CL" sz="1300">
              <a:latin typeface="Franklin Gothic Book" panose="020b0503020102020204" pitchFamily="34" charset="0"/>
            </a:endParaRPr>
          </a:p>
          <a:p>
            <a:pPr lvl="0" algn="just"/>
            <a:r>
              <a:rPr lang="es-CL" sz="1300">
                <a:latin typeface="Franklin Gothic Book" panose="020b0503020102020204" pitchFamily="34" charset="0"/>
              </a:rPr>
              <a:t>En el año 2006 se desarrolla la “Convención sobre los derechos de las personas con discapacidad” y se aprueba su protocolo facultativo, el cual se traduce en el primer instrumento amplio de derechos humanos de integración, evidenciando un “cambio paradigmático” de los enfoques respecto a las personas con discapacidad.</a:t>
            </a:r>
          </a:p>
          <a:p>
            <a:pPr lvl="0" algn="just"/>
            <a:endParaRPr lang="es-CL" sz="1300">
              <a:latin typeface="Franklin Gothic Book" panose="020b0503020102020204" pitchFamily="34" charset="0"/>
            </a:endParaRPr>
          </a:p>
          <a:p>
            <a:pPr lvl="0" algn="just"/>
            <a:r>
              <a:rPr lang="es-CL" sz="1300">
                <a:latin typeface="Franklin Gothic Book" panose="020b0503020102020204" pitchFamily="34" charset="0"/>
              </a:rPr>
              <a:t>La Convención en su artículo N°31 referido a “Recopilación de datos y estadística”, en el inciso primero, señala que “los Estados Partes recopilarán información adecuada, incluidos datos estadísticos y de investigación, que les permita formular y aplicar políticas, (…)”.</a:t>
            </a:r>
          </a:p>
          <a:p>
            <a:pPr marL="0" indent="0" algn="just">
              <a:buNone/>
            </a:pPr>
            <a:endParaRPr lang="es-CL" sz="1400"/>
          </a:p>
        </p:txBody>
      </p:sp>
      <p:sp>
        <p:nvSpPr>
          <p:cNvPr id="7" name="Marcador de contenido 6"/>
          <p:cNvSpPr>
            <a:spLocks noGrp="1"/>
          </p:cNvSpPr>
          <p:nvPr>
            <p:ph sz="quarter" idx="4"/>
          </p:nvPr>
        </p:nvSpPr>
        <p:spPr>
          <a:xfrm>
            <a:off x="4629150" y="1787093"/>
            <a:ext cx="3887391" cy="5170299"/>
          </a:xfrm>
        </p:spPr>
        <p:txBody>
          <a:bodyPr>
            <a:noAutofit/>
          </a:bodyPr>
          <a:lstStyle/>
          <a:p>
            <a:pPr lvl="0" algn="just"/>
            <a:r>
              <a:rPr lang="es-CL" sz="1200">
                <a:latin typeface="Franklin Gothic Book" panose="020b0503020102020204" pitchFamily="34" charset="0"/>
              </a:rPr>
              <a:t>En esta materia, el informe elaborado por la Comisión Económica para América Latina y el Caribe (en adelante CEPAL) en el año 2013, evidencia que “entre el año 2000 y 2011 la población que residía con alguna discapacidad en el continente ascendía a más de 66 millones de personas, lo cual representa un 12,3% de la población regional.</a:t>
            </a:r>
          </a:p>
          <a:p>
            <a:pPr lvl="0" algn="just"/>
            <a:endParaRPr lang="es-CL" sz="1200">
              <a:latin typeface="Franklin Gothic Book" panose="020b0503020102020204" pitchFamily="34" charset="0"/>
            </a:endParaRPr>
          </a:p>
          <a:p>
            <a:pPr lvl="0" algn="just"/>
            <a:r>
              <a:rPr lang="es-CL" sz="1200">
                <a:latin typeface="Franklin Gothic Book" panose="020b0503020102020204" pitchFamily="34" charset="0"/>
              </a:rPr>
              <a:t>Respecto a la situación de las mujeres con discapacidad en América Latina se evidencia según los censos poblacionales de la región, que entre los años 2000 y 2011 la prevalencia de discapacidad es superior en las mujeres que en los hombres (CEPAL, 2013). Las diferencias de género no solo se encuentran marcadas por el número poblacional, sino también por otras variables, como lo son educación, salud, trabajo e ingresos.</a:t>
            </a:r>
          </a:p>
          <a:p>
            <a:pPr lvl="0" algn="just"/>
            <a:endParaRPr lang="es-CL" sz="1200">
              <a:latin typeface="Franklin Gothic Book" panose="020b0503020102020204" pitchFamily="34" charset="0"/>
            </a:endParaRPr>
          </a:p>
          <a:p>
            <a:pPr algn="just"/>
            <a:r>
              <a:rPr lang="es-CL" sz="1200">
                <a:latin typeface="Franklin Gothic Book" panose="020b0503020102020204" pitchFamily="34" charset="0"/>
              </a:rPr>
              <a:t>Si se desagrega la temática violencia según género, es posible dar cuenta que la data disponible oficial de los Estados remite solamente a las mujeres, niñas y adolescentes que sufren violencia, pero no incluyen la variable discapacidad.</a:t>
            </a:r>
          </a:p>
          <a:p>
            <a:pPr lvl="0" algn="just"/>
            <a:endParaRPr lang="es-CL" sz="1400"/>
          </a:p>
          <a:p>
            <a:endParaRPr lang="es-CL" sz="2000"/>
          </a:p>
        </p:txBody>
      </p:sp>
    </p:spTree>
    <p:extLst>
      <p:ext uri="{BB962C8B-B14F-4D97-AF65-F5344CB8AC3E}">
        <p14:creationId xmlns:p14="http://schemas.microsoft.com/office/powerpoint/2010/main" val="4293993431"/>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r="http://schemas.openxmlformats.org/officeDocument/2006/relationships"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ucentral</Company>
  <PresentationFormat>On-screen Show (4:3)</PresentationFormat>
  <Paragraphs>158</Paragraphs>
  <Slides>25</Slides>
  <Notes>0</Notes>
  <TotalTime>510</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25</vt:i4>
      </vt:variant>
    </vt:vector>
  </HeadingPairs>
  <TitlesOfParts>
    <vt:vector baseType="lpstr" size="32">
      <vt:lpstr>Arial</vt:lpstr>
      <vt:lpstr>Calibri</vt:lpstr>
      <vt:lpstr>Franklin Gothic Demi Cond</vt:lpstr>
      <vt:lpstr>Franklin Gothic Book</vt:lpstr>
      <vt:lpstr>Wingdings</vt:lpstr>
      <vt:lpstr>Symbol</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Caracterización de la problemática de la violencia en mujeres con discapacidad</vt:lpstr>
      <vt:lpstr>El problema en cifras: datos sobre discapacidad y violencia en mujeres, niñas y adolescentes en Costa Rica, Chile y Uruguay</vt:lpstr>
      <vt:lpstr>PowerPoint Presentation</vt:lpstr>
      <vt:lpstr>PowerPoint Presentation</vt:lpstr>
      <vt:lpstr>PowerPoint Presentation</vt:lpstr>
      <vt:lpstr>Violencia en mujeres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Diapositiva 1</dc:title>
  <dc:creator>Sergio Poblete</dc:creator>
  <cp:lastModifiedBy>pati varela cortes</cp:lastModifiedBy>
  <cp:revision>66</cp:revision>
  <dcterms:created xsi:type="dcterms:W3CDTF">2016-05-16T18:45:02Z</dcterms:created>
  <dcterms:modified xsi:type="dcterms:W3CDTF">2024-01-04T15:01:35Z</dcterms:modified>
</cp:coreProperties>
</file>