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theme+xml" PartName="/ppt/theme/theme2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theme+xml" PartName="/ppt/theme/theme3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theme+xml" PartName="/ppt/theme/theme4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theme+xml" PartName="/ppt/theme/theme5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Layout+xml" PartName="/ppt/slideLayouts/slideLayout92.xml"/>
  <Override ContentType="application/vnd.openxmlformats-officedocument.presentationml.slideLayout+xml" PartName="/ppt/slideLayouts/slideLayout93.xml"/>
  <Override ContentType="application/vnd.openxmlformats-officedocument.presentationml.slideLayout+xml" PartName="/ppt/slideLayouts/slideLayout94.xml"/>
  <Override ContentType="application/vnd.openxmlformats-officedocument.presentationml.slideLayout+xml" PartName="/ppt/slideLayouts/slideLayout9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758" r:id="rId2"/>
    <p:sldMasterId id="2147483744" r:id="rId3"/>
    <p:sldMasterId id="2147483787" r:id="rId4"/>
    <p:sldMasterId id="2147483704" r:id="rId5"/>
    <p:sldMasterId id="2147483828" r:id="rId6"/>
  </p:sldMasterIdLst>
  <p:notesMasterIdLst>
    <p:notesMasterId r:id="rId23"/>
  </p:notesMasterIdLst>
  <p:handoutMasterIdLst>
    <p:handoutMasterId r:id="rId24"/>
  </p:handoutMasterIdLst>
  <p:sldIdLst>
    <p:sldId id="412" r:id="rId7"/>
    <p:sldId id="699" r:id="rId8"/>
    <p:sldId id="754" r:id="rId9"/>
    <p:sldId id="750" r:id="rId10"/>
    <p:sldId id="751" r:id="rId11"/>
    <p:sldId id="700" r:id="rId12"/>
    <p:sldId id="755" r:id="rId13"/>
    <p:sldId id="756" r:id="rId14"/>
    <p:sldId id="758" r:id="rId15"/>
    <p:sldId id="757" r:id="rId16"/>
    <p:sldId id="722" r:id="rId17"/>
    <p:sldId id="723" r:id="rId18"/>
    <p:sldId id="724" r:id="rId19"/>
    <p:sldId id="725" r:id="rId20"/>
    <p:sldId id="749" r:id="rId21"/>
    <p:sldId id="550" r:id="rId22"/>
  </p:sldIdLst>
  <p:sldSz cx="9144000" cy="6858000" type="screen4x3"/>
  <p:notesSz cx="9296400" cy="7010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314E530-FDF7-441F-A62E-184266FCC220}">
          <p14:sldIdLst>
            <p14:sldId id="412"/>
            <p14:sldId id="699"/>
            <p14:sldId id="754"/>
            <p14:sldId id="750"/>
            <p14:sldId id="751"/>
            <p14:sldId id="700"/>
            <p14:sldId id="755"/>
            <p14:sldId id="756"/>
            <p14:sldId id="758"/>
            <p14:sldId id="757"/>
            <p14:sldId id="722"/>
            <p14:sldId id="723"/>
            <p14:sldId id="724"/>
            <p14:sldId id="725"/>
            <p14:sldId id="749"/>
            <p14:sldId id="5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5" clrIdx="0">
    <p:extLst>
      <p:ext uri="{19B8F6BF-5375-455C-9EA6-DF929625EA0E}">
        <p15:presenceInfo xmlns:p15="http://schemas.microsoft.com/office/powerpoint/2012/main" userId="ASUS" providerId="None"/>
      </p:ext>
    </p:extLst>
  </p:cmAuthor>
  <p:cmAuthor id="2" name="MARIO ANTONIO PINTO  ASTUDILLO" initials="MAPA" lastIdx="4" clrIdx="1">
    <p:extLst>
      <p:ext uri="{19B8F6BF-5375-455C-9EA6-DF929625EA0E}">
        <p15:presenceInfo xmlns:p15="http://schemas.microsoft.com/office/powerpoint/2012/main" userId="S-1-5-21-542040810-1751533936-1609955043-37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2081"/>
    <a:srgbClr val="FFE699"/>
    <a:srgbClr val="E3E7F1"/>
    <a:srgbClr val="D99694"/>
    <a:srgbClr val="3274B0"/>
    <a:srgbClr val="7F8FC0"/>
    <a:srgbClr val="2E75B6"/>
    <a:srgbClr val="C0504D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96" autoAdjust="0"/>
    <p:restoredTop sz="84627" autoAdjust="0"/>
  </p:normalViewPr>
  <p:slideViewPr>
    <p:cSldViewPr>
      <p:cViewPr varScale="1">
        <p:scale>
          <a:sx n="61" d="100"/>
          <a:sy n="61" d="100"/>
        </p:scale>
        <p:origin x="11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44" y="-96"/>
      </p:cViewPr>
      <p:guideLst>
        <p:guide orient="horz" pos="2208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028440" cy="350520"/>
          </a:xfrm>
          <a:prstGeom prst="rect">
            <a:avLst/>
          </a:prstGeom>
        </p:spPr>
        <p:txBody>
          <a:bodyPr vert="horz" lIns="93134" tIns="46568" rIns="93134" bIns="46568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809" y="2"/>
            <a:ext cx="4028440" cy="350520"/>
          </a:xfrm>
          <a:prstGeom prst="rect">
            <a:avLst/>
          </a:prstGeom>
        </p:spPr>
        <p:txBody>
          <a:bodyPr vert="horz" lIns="93134" tIns="46568" rIns="93134" bIns="46568" rtlCol="0"/>
          <a:lstStyle>
            <a:lvl1pPr algn="r">
              <a:defRPr sz="1200"/>
            </a:lvl1pPr>
          </a:lstStyle>
          <a:p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658663"/>
            <a:ext cx="4028440" cy="350520"/>
          </a:xfrm>
          <a:prstGeom prst="rect">
            <a:avLst/>
          </a:prstGeom>
        </p:spPr>
        <p:txBody>
          <a:bodyPr vert="horz" lIns="93134" tIns="46568" rIns="93134" bIns="46568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809" y="6658663"/>
            <a:ext cx="4028440" cy="350520"/>
          </a:xfrm>
          <a:prstGeom prst="rect">
            <a:avLst/>
          </a:prstGeom>
        </p:spPr>
        <p:txBody>
          <a:bodyPr vert="horz" lIns="93134" tIns="46568" rIns="93134" bIns="46568" rtlCol="0" anchor="b"/>
          <a:lstStyle>
            <a:lvl1pPr algn="r">
              <a:defRPr sz="1200"/>
            </a:lvl1pPr>
          </a:lstStyle>
          <a:p>
            <a:fld id="{DCFF99EB-9230-470F-BBD3-672A46FB97A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824117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7607" cy="350283"/>
          </a:xfrm>
          <a:prstGeom prst="rect">
            <a:avLst/>
          </a:prstGeom>
        </p:spPr>
        <p:txBody>
          <a:bodyPr vert="horz" lIns="90555" tIns="45277" rIns="90555" bIns="45277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6716" y="0"/>
            <a:ext cx="4027607" cy="350283"/>
          </a:xfrm>
          <a:prstGeom prst="rect">
            <a:avLst/>
          </a:prstGeom>
        </p:spPr>
        <p:txBody>
          <a:bodyPr vert="horz" lIns="90555" tIns="45277" rIns="90555" bIns="45277" rtlCol="0"/>
          <a:lstStyle>
            <a:lvl1pPr algn="r">
              <a:defRPr sz="1200"/>
            </a:lvl1pPr>
          </a:lstStyle>
          <a:p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5" tIns="45277" rIns="90555" bIns="45277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28807" y="3329467"/>
            <a:ext cx="7438786" cy="3154918"/>
          </a:xfrm>
          <a:prstGeom prst="rect">
            <a:avLst/>
          </a:prstGeom>
        </p:spPr>
        <p:txBody>
          <a:bodyPr vert="horz" lIns="90555" tIns="45277" rIns="90555" bIns="45277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658931"/>
            <a:ext cx="4027607" cy="350283"/>
          </a:xfrm>
          <a:prstGeom prst="rect">
            <a:avLst/>
          </a:prstGeom>
        </p:spPr>
        <p:txBody>
          <a:bodyPr vert="horz" lIns="90555" tIns="45277" rIns="90555" bIns="45277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6716" y="6658931"/>
            <a:ext cx="4027607" cy="350283"/>
          </a:xfrm>
          <a:prstGeom prst="rect">
            <a:avLst/>
          </a:prstGeom>
        </p:spPr>
        <p:txBody>
          <a:bodyPr vert="horz" lIns="90555" tIns="45277" rIns="90555" bIns="45277" rtlCol="0" anchor="b"/>
          <a:lstStyle>
            <a:lvl1pPr algn="r">
              <a:defRPr sz="1200"/>
            </a:lvl1pPr>
          </a:lstStyle>
          <a:p>
            <a:fld id="{50065AC1-B6F8-4F59-9DF0-649A23898A3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70870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065AC1-B6F8-4F59-9DF0-649A23898A38}" type="slidenum">
              <a:rPr lang="es-CL" smtClean="0"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01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065AC1-B6F8-4F59-9DF0-649A23898A38}" type="slidenum">
              <a:rPr lang="es-CL" smtClean="0"/>
              <a:t>16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2916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907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BAA7-7059-4C38-A8B9-A6A88AB540B7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025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B830-098A-4D89-BFEE-27B96FF84922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0363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8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4DD4C1-3139-4E6B-9899-E71A842FA7CE}" type="datetime1">
              <a:rPr lang="es-ES" smtClean="0"/>
              <a:t>17/03/2020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CD9A141-3D77-4F29-B602-2B8E9F85360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71964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632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30BA-255E-4CC4-83B6-689251535318}" type="datetime1">
              <a:rPr lang="es-ES" smtClean="0"/>
              <a:t>17/03/2020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1206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586B-D1F8-465D-9DF5-1E284EBEE52E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1643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0819D-1031-4745-BC09-1D1D1A53DEB9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46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03DB-7DF5-4DF3-912A-353DA4F7C072}" type="datetime1">
              <a:rPr lang="es-ES" smtClean="0"/>
              <a:t>17/03/2020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9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6BE1F-AE9B-434E-B753-4D0E417470F1}" type="datetime1">
              <a:rPr lang="es-ES" smtClean="0"/>
              <a:t>17/03/2020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913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45C42-0A5F-4A12-9254-A8B75AF4DCBC}" type="datetime1">
              <a:rPr lang="es-ES" smtClean="0"/>
              <a:t>17/03/2020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791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80E1-C874-49ED-A600-8EFC7D608DFD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521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BA46-2C87-4B4D-B0EB-BA13B62168FA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4104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0205-179A-453C-80F1-D4EA8598B98E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21861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5A32-48B4-4C65-BB13-39B81E797716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736030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E8737-B84C-4061-85B7-FE7AA6C5F39B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10618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CDEA-5CB0-4688-B60D-6EFE214679E3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23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863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6CE9-7BC4-4BE6-855D-8A77801B9FEA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71011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B9B5-74A5-44EB-87AD-48F599F219E2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54232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A1C9-EF3D-408A-8E9B-520737E5B9F6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2897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FA82-2ED1-4FE3-A402-8917B38886B3}" type="datetime1">
              <a:rPr lang="es-ES" smtClean="0"/>
              <a:t>17/03/2020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502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6576-23B4-4B6C-938F-268F6C057876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93988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352E7-D47D-4B4A-81F1-7E71723B7074}" type="datetime1">
              <a:rPr lang="es-ES" smtClean="0"/>
              <a:t>17/03/2020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63641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A93F-7A34-438A-9487-4C7922D802E6}" type="datetime1">
              <a:rPr lang="es-ES" smtClean="0"/>
              <a:t>17/03/2020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7836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92EE2-7490-4678-A585-4B5F567A914B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04011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3FF6-CFAC-41B8-B030-B74914571E7C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02516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69C7-3932-4DD8-B800-9E6EA83A1CB3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26692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39EB-6957-47E5-A289-F10E20A53248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84076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17472-8313-4331-ABCE-5538B2B0E641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198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4098D-0962-452C-84F1-C37991080263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736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0548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AE44-F8F6-452E-8309-C0948DFED186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720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06A9-A31E-43E1-A9BA-1C6353312F4A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77150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EDE6-61E5-43BC-A5F0-80AB47E3CBF4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25572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CEE5-B267-4CF5-B3E5-05A5F87E0CA4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4312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7003-2EE0-4941-8BA9-408B27EF34D9}" type="datetime1">
              <a:rPr lang="es-ES" smtClean="0"/>
              <a:t>17/03/2020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47385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0341-B95C-4AAF-AE48-FE1F514AF285}" type="datetime1">
              <a:rPr lang="es-ES" smtClean="0"/>
              <a:t>17/03/2020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55634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7A119-92BF-4D52-8253-ED91CEFA44E4}" type="datetime1">
              <a:rPr lang="es-ES" smtClean="0"/>
              <a:t>17/03/2020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55090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E76F-E396-40C9-B4E4-D2E1A3B35231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23010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E1E2-1148-4B1B-B494-19D8F5FDEF99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98499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A57A-FA61-48C2-81C1-881F017D886C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35760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1F65A-DD86-4535-B49C-8F7453FF181F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452320" y="5729840"/>
            <a:ext cx="2133600" cy="365125"/>
          </a:xfrm>
        </p:spPr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727662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65E5-EA17-471F-A3EF-899D8CF37843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Vicerrectoría Académica</a:t>
            </a:r>
            <a:endParaRPr lang="es-CL" sz="1200" baseline="0" dirty="0">
              <a:solidFill>
                <a:schemeClr val="bg1"/>
              </a:solidFill>
            </a:endParaRP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9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71C83-C54F-4B73-8B5B-7CB4CA02F95D}" type="datetime1">
              <a:rPr lang="es-ES" smtClean="0"/>
              <a:t>17/03/2020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2997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A583-837B-459C-A36C-54AF3DB57A18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006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407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2633ABE-172D-48A9-B769-2D820C342CDA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9060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DA6317-EAA1-4175-B535-F6CC7F6F80BF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19017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5C07E9-6DA2-4FDE-8AF0-DA2FF042D11E}" type="datetime1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99411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F1D020-E0FE-4B51-8D80-97C0B17B0822}" type="datetime1">
              <a:rPr lang="es-ES" smtClean="0"/>
              <a:t>17/03/2020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475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4EE2DAD-B01A-4A1A-9D35-4CE38FFB6C5D}" type="datetime1">
              <a:rPr lang="es-ES" smtClean="0"/>
              <a:t>17/03/2020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042170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F0DAF40-8827-452F-BCE6-81EBCAFFD7F9}" type="datetime1">
              <a:rPr lang="es-ES" smtClean="0"/>
              <a:t>17/03/2020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57412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4BFB655-9778-45D0-ACA8-B82F2A868339}" type="datetime1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6572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E8CC7F-D1B9-4B72-A0C6-FDF50E17321B}" type="datetime1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98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1D04-FA26-430E-B0FF-C43BFDF68976}" type="datetime1">
              <a:rPr lang="es-ES" smtClean="0"/>
              <a:t>17/03/2020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48669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4A2A6E-6AF3-4B5F-97C3-63B9BFF4BBFD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22469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77F890F-D30D-4014-B983-A4290951E16B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09707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01EC388-EA32-4D0A-9F1B-CF6E13128BBE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566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46624ED-1A20-4B6A-8A05-1C0C0262C320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9016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B39E24-DF5B-457D-B8EB-DB89049EF7AD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0187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DBB964-6F5A-499C-BB7A-119348F81730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28205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5399978-FB95-41CC-8BE0-88BC0EC96120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306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052C40C-149B-4DC6-BA50-31848C55E092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8670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1791255-7038-4D19-8919-559C835CDAD7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3994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EF44C9D-6FD3-47AD-968B-7D327E5859A6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21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1C7D7-FC47-40A5-B14D-9303DF5CED65}" type="datetime1">
              <a:rPr lang="es-ES" smtClean="0"/>
              <a:t>17/03/2020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51554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6F4C33-9392-4510-8290-82BD0854572B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8760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F4ACDA-3363-49F3-B67B-202BBBDE1DFD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13328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EAA688-E677-4113-B86B-A69F27E32293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33770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79DA454-6790-45F9-BE00-34630CDEFE00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0052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AAB85C6-96D1-453B-8C7B-67743CC70BAA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94403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84750F-4991-4097-B20D-F106FBD1F38A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1174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FB66129-84E7-43FA-BA7F-39BA29C889EF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3135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51B6D99-F156-463C-8002-25B29A38E436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38634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5000F5E-B22F-41D3-87C7-ED6DD2DB1FFC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85386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224E64C-2C7F-4D35-B7C6-EC76EF7E11FA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2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50D7-6DC4-4D55-B48E-E4D05714A156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700011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95F50E-574C-4999-A916-F8D192AF8A66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75008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D52A33-DC85-47FE-B3C5-07921BD80E02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8119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25245F3-3AFF-480C-8DF1-D9CB84C3038C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64236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70D543-89F9-482F-BDDB-5066DBC11C56}" type="datetime1">
              <a:rPr lang="es-ES" smtClean="0"/>
              <a:t>17/03/2020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18769ED-197F-4728-9E60-A3DBB14BD10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es-CL" sz="1200" dirty="0">
                <a:solidFill>
                  <a:schemeClr val="bg1"/>
                </a:solidFill>
              </a:rPr>
              <a:t>Dirección</a:t>
            </a:r>
            <a:r>
              <a:rPr lang="es-CL" sz="1200" baseline="0" dirty="0">
                <a:solidFill>
                  <a:schemeClr val="bg1"/>
                </a:solidFill>
              </a:rPr>
              <a:t> de Análisis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9335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717602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8231-373E-469D-AA6D-AE1ACE4F3A0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13034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937-6740-4DFB-8AC1-23FB8EFAE812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621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F353B-8676-46DD-8A93-5549C5BD20F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2398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A727-59BA-40BE-A95A-680F04FE588A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20472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6970-8487-4564-8824-D1BD05B9EF1E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29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544F-88BB-4529-A720-5E1372891F6C}" type="datetime1">
              <a:rPr lang="es-ES" smtClean="0"/>
              <a:t>17/03/2020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797628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5ED77-284B-4763-A1AF-0A3D75B60998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53470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766-8B47-49DE-A580-B83D09E3E9B7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84324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B781-C9CB-40B2-BA83-FC40257B9424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176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1AA2A-7225-4DF0-98BD-B203C7F98299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2251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2033C-92CA-4256-AF43-B14BFC651A79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97784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8B31E-2BC9-4460-A557-9C43E104701E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5544616" y="6309320"/>
            <a:ext cx="3563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200" dirty="0">
                <a:solidFill>
                  <a:prstClr val="white"/>
                </a:solidFill>
              </a:rPr>
              <a:t>Dirección de Análisis Institucional</a:t>
            </a:r>
          </a:p>
          <a:p>
            <a:pPr algn="r">
              <a:defRPr/>
            </a:pPr>
            <a:r>
              <a:rPr lang="es-CL" sz="1200" dirty="0">
                <a:solidFill>
                  <a:prstClr val="white"/>
                </a:solidFill>
              </a:rPr>
              <a:t>Vicerrectoría de Desarrollo Institucional</a:t>
            </a:r>
          </a:p>
          <a:p>
            <a:pPr algn="r"/>
            <a:endParaRPr lang="es-E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90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theme" Target="../theme/theme5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A0A07-FD4F-4715-9268-C54320452EBA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251520" y="625981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Dirección de Investigación y Postgrado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Académica</a:t>
            </a:r>
          </a:p>
        </p:txBody>
      </p:sp>
    </p:spTree>
    <p:extLst>
      <p:ext uri="{BB962C8B-B14F-4D97-AF65-F5344CB8AC3E}">
        <p14:creationId xmlns:p14="http://schemas.microsoft.com/office/powerpoint/2010/main" val="156920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84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54651-931A-49A1-877E-5B5D9942EF4A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9 CuadroTexto"/>
          <p:cNvSpPr txBox="1"/>
          <p:nvPr userDrawn="1"/>
        </p:nvSpPr>
        <p:spPr>
          <a:xfrm>
            <a:off x="251520" y="6259810"/>
            <a:ext cx="287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Dirección de Investigación y Postgrado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Académica</a:t>
            </a:r>
          </a:p>
        </p:txBody>
      </p:sp>
    </p:spTree>
    <p:extLst>
      <p:ext uri="{BB962C8B-B14F-4D97-AF65-F5344CB8AC3E}">
        <p14:creationId xmlns:p14="http://schemas.microsoft.com/office/powerpoint/2010/main" val="33549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90A93-A86B-4F0F-B339-8EF19C2B2B07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9 CuadroTexto"/>
          <p:cNvSpPr txBox="1"/>
          <p:nvPr userDrawn="1"/>
        </p:nvSpPr>
        <p:spPr>
          <a:xfrm>
            <a:off x="251520" y="6259810"/>
            <a:ext cx="287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Universidad</a:t>
            </a:r>
            <a:r>
              <a:rPr lang="es-CL" sz="1200" baseline="0" dirty="0">
                <a:solidFill>
                  <a:schemeClr val="bg1"/>
                </a:solidFill>
              </a:rPr>
              <a:t> Central de Chile</a:t>
            </a:r>
            <a:endParaRPr lang="es-C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21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5A425-45ED-4580-B25A-4F5C4290B13A}" type="datetime1">
              <a:rPr lang="es-ES" smtClean="0"/>
              <a:t>17/03/2020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56F0-FA82-42B1-961A-C3E16546EAB5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9 CuadroTexto"/>
          <p:cNvSpPr txBox="1"/>
          <p:nvPr userDrawn="1"/>
        </p:nvSpPr>
        <p:spPr>
          <a:xfrm>
            <a:off x="251520" y="6259810"/>
            <a:ext cx="287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Universidad</a:t>
            </a:r>
            <a:r>
              <a:rPr lang="es-CL" sz="1200" baseline="0" dirty="0">
                <a:solidFill>
                  <a:schemeClr val="bg1"/>
                </a:solidFill>
              </a:rPr>
              <a:t> Central de Chile</a:t>
            </a:r>
            <a:endParaRPr lang="es-C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12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 CuadroTexto"/>
          <p:cNvSpPr txBox="1"/>
          <p:nvPr userDrawn="1"/>
        </p:nvSpPr>
        <p:spPr>
          <a:xfrm>
            <a:off x="0" y="6525344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  <a:endParaRPr lang="es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03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49619-CCB8-4E6F-A1F4-E7807AC12A1D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17/03/2020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56F0-FA82-42B1-961A-C3E16546EAB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107504" y="908720"/>
            <a:ext cx="889248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 userDrawn="1"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rgbClr val="002081"/>
          </a:solidFill>
          <a:ln>
            <a:solidFill>
              <a:srgbClr val="002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11" name="9 CuadroTexto"/>
          <p:cNvSpPr txBox="1"/>
          <p:nvPr userDrawn="1"/>
        </p:nvSpPr>
        <p:spPr>
          <a:xfrm>
            <a:off x="251520" y="6259810"/>
            <a:ext cx="287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Vicerrectoría de Desarrollo Institucional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>
                <a:solidFill>
                  <a:schemeClr val="bg1"/>
                </a:solidFill>
              </a:rPr>
              <a:t>Universidad</a:t>
            </a:r>
            <a:r>
              <a:rPr lang="es-CL" sz="1200" baseline="0" dirty="0">
                <a:solidFill>
                  <a:schemeClr val="bg1"/>
                </a:solidFill>
              </a:rPr>
              <a:t> Central de Chile</a:t>
            </a:r>
            <a:endParaRPr lang="es-C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83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9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vegag@ucentral.cl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5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entral.cl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Relationship Id="rId4" Target="http://www.ucentral.cl/" TargetMode="External" Type="http://schemas.openxmlformats.org/officeDocument/2006/relationships/hyperlink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-99392"/>
            <a:ext cx="9144000" cy="6885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3600" b="1" dirty="0">
              <a:solidFill>
                <a:srgbClr val="002081"/>
              </a:solidFill>
            </a:endParaRPr>
          </a:p>
        </p:txBody>
      </p:sp>
      <p:pic>
        <p:nvPicPr>
          <p:cNvPr id="7" name="Picture 3" descr="bg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445225"/>
            <a:ext cx="9144000" cy="1440159"/>
          </a:xfrm>
          <a:prstGeom prst="rect">
            <a:avLst/>
          </a:prstGeom>
        </p:spPr>
      </p:pic>
      <p:sp>
        <p:nvSpPr>
          <p:cNvPr id="6" name="3 CuadroTexto"/>
          <p:cNvSpPr txBox="1"/>
          <p:nvPr/>
        </p:nvSpPr>
        <p:spPr>
          <a:xfrm>
            <a:off x="554432" y="2312873"/>
            <a:ext cx="82089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002081"/>
                </a:solidFill>
                <a:cs typeface="Times New Roman" panose="02020603050405020304" pitchFamily="18" charset="0"/>
              </a:rPr>
              <a:t>PLATAFORMA POSTULACION DE PROYECTOS</a:t>
            </a:r>
            <a:endParaRPr lang="es-CL" sz="3200" b="1" dirty="0">
              <a:solidFill>
                <a:srgbClr val="002081"/>
              </a:solidFill>
              <a:cs typeface="Times New Roman" panose="02020603050405020304" pitchFamily="18" charset="0"/>
            </a:endParaRPr>
          </a:p>
          <a:p>
            <a:pPr algn="ctr"/>
            <a:endParaRPr lang="es-CL" sz="2000" b="1" dirty="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algn="ctr"/>
            <a:r>
              <a:rPr lang="es-CL" sz="2200" b="1" dirty="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Dirección de Investigación y Postgrado</a:t>
            </a:r>
          </a:p>
          <a:p>
            <a:pPr algn="ctr"/>
            <a:r>
              <a:rPr lang="es-CL" sz="2200" b="1" dirty="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Vicerrectoría Académica</a:t>
            </a:r>
          </a:p>
          <a:p>
            <a:pPr algn="ctr"/>
            <a:endParaRPr lang="es-CL" sz="2200" b="1" dirty="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38123"/>
            <a:ext cx="3054097" cy="101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771800" y="5085184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dirty="0"/>
              <a:t>Enero, 2020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9639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BD47D-E82E-473B-9861-0626515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7962"/>
            <a:ext cx="7772400" cy="1362075"/>
          </a:xfrm>
        </p:spPr>
        <p:txBody>
          <a:bodyPr/>
          <a:lstStyle/>
          <a:p>
            <a:pPr algn="ctr"/>
            <a:r>
              <a:rPr lang="es-ES" dirty="0"/>
              <a:t>CASO concurso EXTERNO</a:t>
            </a:r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53F9F2-A2FE-4F48-87C9-38AF2780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8236842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11</a:t>
            </a:fld>
            <a:endParaRPr lang="es-ES"/>
          </a:p>
        </p:txBody>
      </p:sp>
      <p:grpSp>
        <p:nvGrpSpPr>
          <p:cNvPr id="9" name="Grupo 8"/>
          <p:cNvGrpSpPr/>
          <p:nvPr/>
        </p:nvGrpSpPr>
        <p:grpSpPr>
          <a:xfrm>
            <a:off x="683568" y="908720"/>
            <a:ext cx="8064896" cy="5746770"/>
            <a:chOff x="753428" y="1068567"/>
            <a:chExt cx="7632848" cy="5256584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 rotWithShape="1">
            <a:blip r:embed="rId2"/>
            <a:srcRect b="74" l="96" r="109" t="131"/>
            <a:stretch/>
          </p:blipFill>
          <p:spPr>
            <a:xfrm>
              <a:off x="753428" y="1068567"/>
              <a:ext cx="7632848" cy="5256584"/>
            </a:xfrm>
            <a:prstGeom prst="rect">
              <a:avLst/>
            </a:prstGeom>
          </p:spPr>
        </p:pic>
        <p:sp>
          <p:nvSpPr>
            <p:cNvPr id="8" name="Rectángulo 7"/>
            <p:cNvSpPr/>
            <p:nvPr/>
          </p:nvSpPr>
          <p:spPr>
            <a:xfrm>
              <a:off x="753428" y="3284984"/>
              <a:ext cx="763284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s-CL"/>
            </a:p>
          </p:txBody>
        </p:sp>
      </p:grpSp>
      <p:sp>
        <p:nvSpPr>
          <p:cNvPr id="14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ACADEMICO/A UCEN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5652120" y="4058117"/>
            <a:ext cx="2736304" cy="22322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ACADEMICO/A</a:t>
            </a:r>
          </a:p>
          <a:p>
            <a:pPr algn="ctr"/>
            <a:endParaRPr b="1" dirty="0" lang="es-CL">
              <a:solidFill>
                <a:srgbClr val="FF0000"/>
              </a:solidFill>
            </a:endParaRPr>
          </a:p>
          <a:p>
            <a:pPr indent="-285750" marL="285750">
              <a:buFont charset="0" panose="020B0604020202020204" pitchFamily="34" typeface="Arial"/>
              <a:buChar char="•"/>
            </a:pPr>
            <a:r>
              <a:rPr b="1" dirty="0" lang="es-CL">
                <a:solidFill>
                  <a:srgbClr val="FF0000"/>
                </a:solidFill>
              </a:rPr>
              <a:t>INGRESA INFORMACION SOLICITADA EN FORMULARIO</a:t>
            </a:r>
          </a:p>
        </p:txBody>
      </p:sp>
    </p:spTree>
    <p:extLst>
      <p:ext uri="{BB962C8B-B14F-4D97-AF65-F5344CB8AC3E}">
        <p14:creationId xmlns:p14="http://schemas.microsoft.com/office/powerpoint/2010/main" val="52956722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5"/>
    </p:bld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12</a:t>
            </a:fld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b="39" l="94" r="106" t="114"/>
          <a:stretch/>
        </p:blipFill>
        <p:spPr>
          <a:xfrm>
            <a:off x="429392" y="872716"/>
            <a:ext cx="8280920" cy="5796644"/>
          </a:xfrm>
          <a:prstGeom prst="rect">
            <a:avLst/>
          </a:prstGeom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ACADEMICO/A UCEN</a:t>
            </a:r>
          </a:p>
        </p:txBody>
      </p:sp>
    </p:spTree>
    <p:extLst>
      <p:ext uri="{BB962C8B-B14F-4D97-AF65-F5344CB8AC3E}">
        <p14:creationId xmlns:p14="http://schemas.microsoft.com/office/powerpoint/2010/main" val="3857190750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13</a:t>
            </a:fld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287135" y="4532927"/>
            <a:ext cx="8582113" cy="12003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s-CL"/>
              <a:t>Se permite guardar el formulario para retomarlo posteriormente, las veces que sea necesario.</a:t>
            </a:r>
          </a:p>
          <a:p>
            <a:endParaRPr dirty="0" lang="es-CL"/>
          </a:p>
          <a:p>
            <a:r>
              <a:rPr dirty="0" lang="es-CL"/>
              <a:t>Finalmente, el investigador “envía” su proyecto a trámite interno.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47222" y="994025"/>
            <a:ext cx="8622027" cy="9233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s-CL"/>
              <a:t>Se crea una carpeta digital, que permite al investigador/a incluir los archivos que requiera el proyecto para su adecuada tramitación interna (bases, presupuesto detallado, cartas de patrocinio institucional para firma, proyecto en extenso, etc.)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ACADEMICO/A UCEN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/>
          <a:srcRect b="25" l="16" r="132" t="96"/>
          <a:stretch/>
        </p:blipFill>
        <p:spPr>
          <a:xfrm>
            <a:off x="1453925" y="1924265"/>
            <a:ext cx="5926388" cy="251284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7020272" y="5133091"/>
            <a:ext cx="887422" cy="688276"/>
            <a:chOff x="7051627" y="5210912"/>
            <a:chExt cx="887422" cy="688276"/>
          </a:xfrm>
        </p:grpSpPr>
        <p:pic>
          <p:nvPicPr>
            <p:cNvPr descr="Resultado de imagen para MAIL" id="8" name="Picture 2"/>
            <p:cNvPicPr>
              <a:picLocks noChangeArrowheads="1" noChangeAspect="1"/>
            </p:cNvPicPr>
            <p:nvPr/>
          </p:nvPicPr>
          <p:blipFill>
            <a:blip cstate="print"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5231" y="5210912"/>
              <a:ext cx="536576" cy="536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/>
            <p:cNvSpPr txBox="1"/>
            <p:nvPr/>
          </p:nvSpPr>
          <p:spPr>
            <a:xfrm>
              <a:off x="7051627" y="5622189"/>
              <a:ext cx="887422" cy="276999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b="1" dirty="0" lang="es-CL" sz="1200"/>
                <a:t>DECANO/A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951718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</p:bld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14</a:t>
            </a:fld>
            <a:endParaRPr lang="es-ES"/>
          </a:p>
        </p:txBody>
      </p:sp>
      <p:pic>
        <p:nvPicPr>
          <p:cNvPr id="9" name="Imagen 8"/>
          <p:cNvPicPr/>
          <p:nvPr/>
        </p:nvPicPr>
        <p:blipFill rotWithShape="1">
          <a:blip r:embed="rId2"/>
          <a:srcRect b="38" l="25" r="43" t="11"/>
          <a:stretch/>
        </p:blipFill>
        <p:spPr>
          <a:xfrm>
            <a:off x="270454" y="980728"/>
            <a:ext cx="8244895" cy="4752528"/>
          </a:xfrm>
          <a:prstGeom prst="rect">
            <a:avLst/>
          </a:prstGeom>
        </p:spPr>
      </p:pic>
      <p:sp>
        <p:nvSpPr>
          <p:cNvPr id="10" name="Rectángulo redondeado 9"/>
          <p:cNvSpPr/>
          <p:nvPr/>
        </p:nvSpPr>
        <p:spPr>
          <a:xfrm>
            <a:off x="573198" y="4684012"/>
            <a:ext cx="7993307" cy="10492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PROYECTO POR REVISAR Y APROBAR/RECHAZAR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APROBACION DECANO/A</a:t>
            </a:r>
          </a:p>
        </p:txBody>
      </p:sp>
    </p:spTree>
    <p:extLst>
      <p:ext uri="{BB962C8B-B14F-4D97-AF65-F5344CB8AC3E}">
        <p14:creationId xmlns:p14="http://schemas.microsoft.com/office/powerpoint/2010/main" val="167935068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70455" y="360970"/>
            <a:ext cx="8598795" cy="4886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000" b="1" dirty="0">
                <a:solidFill>
                  <a:srgbClr val="002081"/>
                </a:solidFill>
                <a:latin typeface="+mn-lt"/>
                <a:ea typeface="+mn-ea"/>
                <a:cs typeface="Times New Roman" panose="02020603050405020304" pitchFamily="18" charset="0"/>
              </a:rPr>
              <a:t>CONSULTAS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15</a:t>
            </a:fld>
            <a:endParaRPr lang="es-ES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 bwMode="auto">
          <a:xfrm>
            <a:off x="757125" y="1484784"/>
            <a:ext cx="8112125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/>
            <a:r>
              <a:rPr lang="es-CL" sz="2400" b="1" dirty="0"/>
              <a:t>René Vega García</a:t>
            </a:r>
            <a:endParaRPr lang="es-CL" sz="4000" dirty="0"/>
          </a:p>
          <a:p>
            <a:pPr lvl="1"/>
            <a:r>
              <a:rPr lang="es-CL" sz="2400" dirty="0"/>
              <a:t>Vicerrectoría Académica – Dirección de Investigación y Postgrado</a:t>
            </a:r>
          </a:p>
          <a:p>
            <a:pPr lvl="1"/>
            <a:r>
              <a:rPr lang="es-CL" sz="2400" dirty="0"/>
              <a:t>Tel: (56 2) 2 582-6145</a:t>
            </a:r>
            <a:endParaRPr lang="es-CL" sz="4000" dirty="0"/>
          </a:p>
          <a:p>
            <a:pPr lvl="1"/>
            <a:r>
              <a:rPr lang="es-CL" sz="2400" u="sng" dirty="0">
                <a:hlinkClick r:id="rId2"/>
              </a:rPr>
              <a:t>rvegag@ucentral.cl</a:t>
            </a:r>
            <a:br>
              <a:rPr lang="es-CL" sz="2400" u="sng" dirty="0">
                <a:hlinkClick r:id="rId2"/>
              </a:rPr>
            </a:b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49216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-99392"/>
            <a:ext cx="9144000" cy="6885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276872"/>
            <a:ext cx="3030716" cy="1008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bg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445225"/>
            <a:ext cx="9144000" cy="1440159"/>
          </a:xfrm>
          <a:prstGeom prst="rect">
            <a:avLst/>
          </a:prstGeom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769ED-197F-4728-9E60-A3DBB14BD10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79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70455" y="360970"/>
            <a:ext cx="8598795" cy="4886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000" b="1" dirty="0">
                <a:solidFill>
                  <a:srgbClr val="002081"/>
                </a:solidFill>
                <a:latin typeface="+mn-lt"/>
                <a:ea typeface="+mn-ea"/>
                <a:cs typeface="Times New Roman" panose="02020603050405020304" pitchFamily="18" charset="0"/>
              </a:rPr>
              <a:t>INTRODUCCION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2</a:t>
            </a:fld>
            <a:endParaRPr lang="es-ES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 bwMode="auto">
          <a:xfrm>
            <a:off x="393914" y="1357871"/>
            <a:ext cx="8112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CL" altLang="es-ES" sz="2000" b="1" dirty="0"/>
              <a:t>Objetivo</a:t>
            </a:r>
          </a:p>
          <a:p>
            <a:pPr algn="just">
              <a:defRPr/>
            </a:pPr>
            <a:r>
              <a:rPr lang="es-CL" altLang="es-ES" sz="2000" dirty="0"/>
              <a:t>Desarrollar e implementar una plataforma colaborativa para facilitar la postulación de proyectos a financiamiento externo o interno, minimizando la impresión de documentos.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 bwMode="auto">
          <a:xfrm>
            <a:off x="403225" y="2945597"/>
            <a:ext cx="8112125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CL" altLang="es-ES" sz="2000" b="1" dirty="0"/>
              <a:t>Resultados</a:t>
            </a:r>
          </a:p>
          <a:p>
            <a:pPr algn="just">
              <a:defRPr/>
            </a:pPr>
            <a:r>
              <a:rPr lang="es-ES" altLang="es-ES" sz="2000" dirty="0"/>
              <a:t>Permite la gestión del patrocinio Institucional para proyectos externos, indicando claramente los responsables y la trazabilidad de los proyectos.</a:t>
            </a:r>
          </a:p>
          <a:p>
            <a:pPr algn="just">
              <a:defRPr/>
            </a:pPr>
            <a:r>
              <a:rPr lang="es-CL" altLang="es-ES" sz="2000" dirty="0"/>
              <a:t>Notificación a actores involucrados.</a:t>
            </a:r>
            <a:endParaRPr lang="es-ES" altLang="es-ES" sz="2000" dirty="0"/>
          </a:p>
          <a:p>
            <a:pPr algn="just">
              <a:defRPr/>
            </a:pPr>
            <a:r>
              <a:rPr lang="es-ES" altLang="es-ES" sz="2000" dirty="0"/>
              <a:t>Repositorio institucional de proyectos presentados, en versión digital completa (</a:t>
            </a:r>
            <a:r>
              <a:rPr lang="es-CL" altLang="es-ES" sz="2000" dirty="0"/>
              <a:t>Carpeta digital de proyectos postulados) facilitando el acceso desde cualquier lugar y medio.</a:t>
            </a:r>
          </a:p>
        </p:txBody>
      </p:sp>
    </p:spTree>
    <p:extLst>
      <p:ext uri="{BB962C8B-B14F-4D97-AF65-F5344CB8AC3E}">
        <p14:creationId xmlns:p14="http://schemas.microsoft.com/office/powerpoint/2010/main" val="109690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3</a:t>
            </a:fld>
            <a:endParaRPr lang="es-CL"/>
          </a:p>
        </p:txBody>
      </p:sp>
      <p:pic>
        <p:nvPicPr>
          <p:cNvPr id="3074" name="Picture 2" descr="Resultado de imagen para google smart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84784"/>
            <a:ext cx="6509419" cy="433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1 Título">
            <a:extLst>
              <a:ext uri="{FF2B5EF4-FFF2-40B4-BE49-F238E27FC236}">
                <a16:creationId xmlns:a16="http://schemas.microsoft.com/office/drawing/2014/main" id="{B0C865CE-5E2F-4454-BD8E-773159ED6E7A}"/>
              </a:ext>
            </a:extLst>
          </p:cNvPr>
          <p:cNvSpPr txBox="1">
            <a:spLocks/>
          </p:cNvSpPr>
          <p:nvPr/>
        </p:nvSpPr>
        <p:spPr>
          <a:xfrm>
            <a:off x="89756" y="136525"/>
            <a:ext cx="8964488" cy="4886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1800" b="1" dirty="0">
                <a:solidFill>
                  <a:srgbClr val="002081"/>
                </a:solidFill>
                <a:latin typeface="+mn-lt"/>
                <a:ea typeface="+mn-ea"/>
                <a:cs typeface="Times New Roman" panose="02020603050405020304" pitchFamily="18" charset="0"/>
              </a:rPr>
              <a:t>ACCESO: </a:t>
            </a:r>
            <a:r>
              <a:rPr lang="es-CL" sz="1800" b="1" dirty="0">
                <a:solidFill>
                  <a:srgbClr val="002081"/>
                </a:solidFill>
                <a:latin typeface="+mn-lt"/>
                <a:ea typeface="+mn-ea"/>
                <a:cs typeface="Times New Roman" panose="02020603050405020304" pitchFamily="18" charset="0"/>
                <a:hlinkClick r:id="rId3"/>
              </a:rPr>
              <a:t>www.ucentral.cl</a:t>
            </a:r>
            <a:r>
              <a:rPr lang="es-CL" sz="1800" b="1" dirty="0">
                <a:solidFill>
                  <a:srgbClr val="002081"/>
                </a:solidFill>
                <a:latin typeface="+mn-lt"/>
                <a:ea typeface="+mn-ea"/>
                <a:cs typeface="Times New Roman" panose="02020603050405020304" pitchFamily="18" charset="0"/>
              </a:rPr>
              <a:t>  / Investigación UCEN / Plataforma Postulación de Proyectos</a:t>
            </a:r>
          </a:p>
        </p:txBody>
      </p:sp>
    </p:spTree>
    <p:extLst>
      <p:ext uri="{BB962C8B-B14F-4D97-AF65-F5344CB8AC3E}">
        <p14:creationId xmlns:p14="http://schemas.microsoft.com/office/powerpoint/2010/main" val="2957187283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4</a:t>
            </a:fld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830DD82-3C1D-4A46-9BF2-071D150011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1" l="-400" r="33" t="7"/>
          <a:stretch/>
        </p:blipFill>
        <p:spPr>
          <a:xfrm>
            <a:off x="0" y="777201"/>
            <a:ext cx="9144000" cy="136819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91D5BD5-34D8-4E6C-B1BE-B6378BEC64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4" r="61" t="158"/>
          <a:stretch/>
        </p:blipFill>
        <p:spPr>
          <a:xfrm>
            <a:off x="89756" y="2811638"/>
            <a:ext cx="8964488" cy="2878465"/>
          </a:xfrm>
          <a:prstGeom prst="rect">
            <a:avLst/>
          </a:prstGeom>
        </p:spPr>
      </p:pic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32CDE1ED-BA63-40B4-B923-50610AD813CA}"/>
              </a:ext>
            </a:extLst>
          </p:cNvPr>
          <p:cNvSpPr/>
          <p:nvPr/>
        </p:nvSpPr>
        <p:spPr>
          <a:xfrm>
            <a:off x="5148064" y="1988840"/>
            <a:ext cx="576064" cy="64807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es-CL"/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A3A6B070-FE4C-43F8-A8C0-3302EBA55854}"/>
              </a:ext>
            </a:extLst>
          </p:cNvPr>
          <p:cNvSpPr/>
          <p:nvPr/>
        </p:nvSpPr>
        <p:spPr>
          <a:xfrm rot="5400000">
            <a:off x="7244937" y="3695890"/>
            <a:ext cx="690298" cy="1164629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es-CL"/>
          </a:p>
        </p:txBody>
      </p:sp>
      <p:sp>
        <p:nvSpPr>
          <p:cNvPr id="12" name="1 Título">
            <a:extLst>
              <a:ext uri="{FF2B5EF4-FFF2-40B4-BE49-F238E27FC236}">
                <a16:creationId xmlns:a16="http://schemas.microsoft.com/office/drawing/2014/main" id="{BAC688EB-B176-4E75-AFE4-C417BA2686EE}"/>
              </a:ext>
            </a:extLst>
          </p:cNvPr>
          <p:cNvSpPr txBox="1">
            <a:spLocks/>
          </p:cNvSpPr>
          <p:nvPr/>
        </p:nvSpPr>
        <p:spPr>
          <a:xfrm>
            <a:off x="89756" y="11173"/>
            <a:ext cx="8964488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18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ACCESO: </a:t>
            </a:r>
            <a:r>
              <a:rPr b="1" dirty="0" lang="es-CL" sz="18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  <a:hlinkClick r:id="rId4"/>
              </a:rPr>
              <a:t>www.ucentral.cl</a:t>
            </a:r>
            <a:r>
              <a:rPr b="1" dirty="0" lang="es-CL" sz="18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  / Investigación UCEN / Plataforma Postulación de Proyectos</a:t>
            </a:r>
          </a:p>
        </p:txBody>
      </p:sp>
    </p:spTree>
    <p:extLst>
      <p:ext uri="{BB962C8B-B14F-4D97-AF65-F5344CB8AC3E}">
        <p14:creationId xmlns:p14="http://schemas.microsoft.com/office/powerpoint/2010/main" val="4152530095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5</a:t>
            </a:fld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b="72" l="99" r="27" t="144"/>
          <a:stretch/>
        </p:blipFill>
        <p:spPr>
          <a:xfrm>
            <a:off x="395536" y="1340768"/>
            <a:ext cx="5688633" cy="4248472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292096" y="1764975"/>
            <a:ext cx="2713072" cy="181588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s-ES" sz="2800"/>
              <a:t>Indicar:</a:t>
            </a:r>
          </a:p>
          <a:p>
            <a:r>
              <a:rPr dirty="0" lang="es-ES" sz="2800"/>
              <a:t>mail institucional y luego, clave de acceso al PC</a:t>
            </a:r>
            <a:endParaRPr dirty="0" lang="es-CL" sz="280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18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INGRESO A LA PLATAFORMA UTILIZANDO CLAVE UNIFICADA </a:t>
            </a:r>
          </a:p>
        </p:txBody>
      </p:sp>
      <p:sp>
        <p:nvSpPr>
          <p:cNvPr id="4" name="Llamada rectangular redondeada 3"/>
          <p:cNvSpPr/>
          <p:nvPr/>
        </p:nvSpPr>
        <p:spPr>
          <a:xfrm>
            <a:off x="6268864" y="1628800"/>
            <a:ext cx="2736304" cy="2088232"/>
          </a:xfrm>
          <a:prstGeom prst="wedgeRoundRectCallout">
            <a:avLst>
              <a:gd fmla="val -100454" name="adj1"/>
              <a:gd fmla="val 33717" name="adj2"/>
              <a:gd fmla="val 16667" name="adj3"/>
            </a:avLst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8771712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VISTA GENERAL DE LA PLATAFORMA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6</a:t>
            </a:fld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b="56" l="-29" r="21" t="75"/>
          <a:stretch/>
        </p:blipFill>
        <p:spPr>
          <a:xfrm>
            <a:off x="0" y="1052736"/>
            <a:ext cx="9036915" cy="4678849"/>
          </a:xfrm>
          <a:prstGeom prst="rect">
            <a:avLst/>
          </a:prstGeom>
        </p:spPr>
      </p:pic>
      <p:sp>
        <p:nvSpPr>
          <p:cNvPr id="6" name="Rectángulo redondeado 5"/>
          <p:cNvSpPr/>
          <p:nvPr/>
        </p:nvSpPr>
        <p:spPr>
          <a:xfrm>
            <a:off x="1043608" y="1916832"/>
            <a:ext cx="7993307" cy="13681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AREA DE CONCURSOS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1043607" y="3356992"/>
            <a:ext cx="7993307" cy="12961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AREA DE PROYECTOS EN TRAMITE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1011657" y="4731584"/>
            <a:ext cx="7993307" cy="12176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AREA DE TAREAS PROPIAS</a:t>
            </a:r>
          </a:p>
        </p:txBody>
      </p:sp>
    </p:spTree>
    <p:extLst>
      <p:ext uri="{BB962C8B-B14F-4D97-AF65-F5344CB8AC3E}">
        <p14:creationId xmlns:p14="http://schemas.microsoft.com/office/powerpoint/2010/main" val="339070409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6"/>
      <p:bldP animBg="1" grpId="0" spid="10"/>
      <p:bldP animBg="1" grpId="0" spid="1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BD47D-E82E-473B-9861-0626515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7962"/>
            <a:ext cx="7772400" cy="1362075"/>
          </a:xfrm>
        </p:spPr>
        <p:txBody>
          <a:bodyPr/>
          <a:lstStyle/>
          <a:p>
            <a:pPr algn="ctr"/>
            <a:r>
              <a:rPr lang="es-ES" dirty="0"/>
              <a:t>CASO concurso interno</a:t>
            </a:r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53F9F2-A2FE-4F48-87C9-38AF2780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56F0-FA82-42B1-961A-C3E16546EAB5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77353760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8</a:t>
            </a:fld>
            <a:endParaRPr lang="es-ES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ACADEMICO/A UCEN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37B5BB7-0FC1-48EF-961D-BFF6BF7C7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1" l="35" r="77" t="47"/>
          <a:stretch/>
        </p:blipFill>
        <p:spPr>
          <a:xfrm>
            <a:off x="58199" y="1042147"/>
            <a:ext cx="7724628" cy="4159416"/>
          </a:xfrm>
          <a:prstGeom prst="rect">
            <a:avLst/>
          </a:prstGeom>
        </p:spPr>
      </p:pic>
      <p:sp>
        <p:nvSpPr>
          <p:cNvPr id="15" name="Rectángulo redondeado 14"/>
          <p:cNvSpPr/>
          <p:nvPr/>
        </p:nvSpPr>
        <p:spPr>
          <a:xfrm>
            <a:off x="6156176" y="2705792"/>
            <a:ext cx="2987824" cy="29068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ACADEMICO/A</a:t>
            </a:r>
          </a:p>
          <a:p>
            <a:pPr algn="ctr"/>
            <a:endParaRPr b="1" dirty="0" lang="es-CL">
              <a:solidFill>
                <a:srgbClr val="FF0000"/>
              </a:solidFill>
            </a:endParaRPr>
          </a:p>
          <a:p>
            <a:pPr algn="ctr"/>
            <a:r>
              <a:rPr b="1" dirty="0" lang="es-CL">
                <a:solidFill>
                  <a:srgbClr val="FF0000"/>
                </a:solidFill>
              </a:rPr>
              <a:t>INGRESA DATOS BASICOS DE PROYECTO Y RESPONSABLE Y ADJUNTA TODOS LOS ANTECEDENTES SOLICITADOS EN CNCURSO INTERNO</a:t>
            </a:r>
          </a:p>
        </p:txBody>
      </p:sp>
    </p:spTree>
    <p:extLst>
      <p:ext uri="{BB962C8B-B14F-4D97-AF65-F5344CB8AC3E}">
        <p14:creationId xmlns:p14="http://schemas.microsoft.com/office/powerpoint/2010/main" val="148503606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5"/>
    </p:bld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1CD9A141-3D77-4F29-B602-2B8E9F85360B}" type="slidenum">
              <a:rPr lang="es-ES" smtClean="0"/>
              <a:t>9</a:t>
            </a:fld>
            <a:endParaRPr lang="es-ES"/>
          </a:p>
        </p:txBody>
      </p:sp>
      <p:pic>
        <p:nvPicPr>
          <p:cNvPr id="9" name="Imagen 8"/>
          <p:cNvPicPr/>
          <p:nvPr/>
        </p:nvPicPr>
        <p:blipFill rotWithShape="1">
          <a:blip r:embed="rId2"/>
          <a:srcRect b="38" l="25" r="43" t="11"/>
          <a:stretch/>
        </p:blipFill>
        <p:spPr>
          <a:xfrm>
            <a:off x="270454" y="980728"/>
            <a:ext cx="8244895" cy="4752528"/>
          </a:xfrm>
          <a:prstGeom prst="rect">
            <a:avLst/>
          </a:prstGeom>
        </p:spPr>
      </p:pic>
      <p:sp>
        <p:nvSpPr>
          <p:cNvPr id="10" name="Rectángulo redondeado 9"/>
          <p:cNvSpPr/>
          <p:nvPr/>
        </p:nvSpPr>
        <p:spPr>
          <a:xfrm>
            <a:off x="573198" y="4684012"/>
            <a:ext cx="7993307" cy="10492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algn="ctr"/>
            <a:r>
              <a:rPr b="1" dirty="0" lang="es-CL">
                <a:solidFill>
                  <a:srgbClr val="FF0000"/>
                </a:solidFill>
              </a:rPr>
              <a:t>PROYECTO POR REVISAR Y APROBAR/RECHAZAR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270455" y="188640"/>
            <a:ext cx="8598795" cy="488675"/>
          </a:xfrm>
          <a:prstGeom prst="rect">
            <a:avLst/>
          </a:prstGeom>
        </p:spPr>
        <p:txBody>
          <a:bodyPr anchor="b" bIns="45720" lIns="91440" rIns="91440" rtlCol="0" tIns="45720" vert="horz">
            <a:no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lang="es-CL" sz="2000">
                <a:solidFill>
                  <a:srgbClr val="002081"/>
                </a:solidFill>
                <a:latin typeface="+mn-lt"/>
                <a:ea typeface="+mn-ea"/>
                <a:cs charset="0" panose="02020603050405020304" pitchFamily="18" typeface="Times New Roman"/>
              </a:rPr>
              <a:t>APROBACION DECANO/A</a:t>
            </a:r>
          </a:p>
        </p:txBody>
      </p:sp>
    </p:spTree>
    <p:extLst>
      <p:ext uri="{BB962C8B-B14F-4D97-AF65-F5344CB8AC3E}">
        <p14:creationId xmlns:p14="http://schemas.microsoft.com/office/powerpoint/2010/main" val="204391279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0"/>
    </p:bld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18949</TotalTime>
  <Words>340</Words>
  <Application>Microsoft Office PowerPoint</Application>
  <PresentationFormat>Presentación en pantalla (4:3)</PresentationFormat>
  <Paragraphs>65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Diseño personalizado</vt:lpstr>
      <vt:lpstr>2_Diseño personalizado</vt:lpstr>
      <vt:lpstr>1_Diseño personalizado</vt:lpstr>
      <vt:lpstr>3_Diseño personalizado</vt:lpstr>
      <vt:lpstr>1_Tema de Office</vt:lpstr>
      <vt:lpstr>4_Diseño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CASO concurso interno</vt:lpstr>
      <vt:lpstr>Presentación de PowerPoint</vt:lpstr>
      <vt:lpstr>Presentación de PowerPoint</vt:lpstr>
      <vt:lpstr>CASO concurso EXTERNO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ASUS</dc:creator>
  <cp:lastModifiedBy>EDITH CATALAN  CONTRERAS</cp:lastModifiedBy>
  <cp:revision>263</cp:revision>
  <cp:lastPrinted>2017-07-17T12:23:51Z</cp:lastPrinted>
  <dcterms:created xsi:type="dcterms:W3CDTF">2012-11-28T11:36:35Z</dcterms:created>
  <dcterms:modified xsi:type="dcterms:W3CDTF">2020-03-17T21:49:39Z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541348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