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461" r:id="rId3"/>
    <p:sldId id="488" r:id="rId4"/>
    <p:sldId id="506" r:id="rId5"/>
    <p:sldId id="509" r:id="rId6"/>
    <p:sldId id="487" r:id="rId7"/>
    <p:sldId id="508" r:id="rId8"/>
    <p:sldId id="489" r:id="rId9"/>
    <p:sldId id="507" r:id="rId10"/>
    <p:sldId id="490" r:id="rId11"/>
    <p:sldId id="515" r:id="rId12"/>
    <p:sldId id="492" r:id="rId13"/>
    <p:sldId id="491" r:id="rId14"/>
    <p:sldId id="513" r:id="rId15"/>
    <p:sldId id="494" r:id="rId16"/>
    <p:sldId id="269" r:id="rId17"/>
    <p:sldId id="263" r:id="rId18"/>
    <p:sldId id="268" r:id="rId19"/>
    <p:sldId id="264" r:id="rId20"/>
    <p:sldId id="511" r:id="rId21"/>
    <p:sldId id="512" r:id="rId22"/>
    <p:sldId id="495" r:id="rId23"/>
    <p:sldId id="514" r:id="rId24"/>
    <p:sldId id="505" r:id="rId25"/>
    <p:sldId id="496" r:id="rId26"/>
    <p:sldId id="510" r:id="rId27"/>
    <p:sldId id="258" r:id="rId28"/>
    <p:sldId id="486" r:id="rId29"/>
    <p:sldId id="452" r:id="rId3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Manuel Delgado Taboada" initials="JMDT" lastIdx="1" clrIdx="0">
    <p:extLst>
      <p:ext uri="{19B8F6BF-5375-455C-9EA6-DF929625EA0E}">
        <p15:presenceInfo xmlns:p15="http://schemas.microsoft.com/office/powerpoint/2012/main" userId="9cb9b19bdb0e50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A3C00"/>
    <a:srgbClr val="1B13B9"/>
    <a:srgbClr val="007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5" d="100"/>
          <a:sy n="65" d="100"/>
        </p:scale>
        <p:origin x="628" y="3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99EC713-D790-4E1D-AAEA-295D38F9FA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48C19DBA-62E2-41BE-90FB-4999C18A2A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783816-E2CA-4879-9A40-CE42799BE438}" type="datetimeFigureOut">
              <a:rPr lang="es-CL" smtClean="0"/>
              <a:t>26-07-2021</a:t>
            </a:fld>
            <a:endParaRPr lang="es-CL"/>
          </a:p>
        </p:txBody>
      </p:sp>
      <p:sp>
        <p:nvSpPr>
          <p:cNvPr id="4" name="Marcador de pie de página 3">
            <a:extLst>
              <a:ext uri="{FF2B5EF4-FFF2-40B4-BE49-F238E27FC236}">
                <a16:creationId xmlns:a16="http://schemas.microsoft.com/office/drawing/2014/main" id="{04ED7209-A6B9-4733-A9D1-4EFFD30007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EA749044-63E4-4BA3-A08D-06C059972F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0C1DDD-B632-4EC4-9005-4BB10ED8D0BC}" type="slidenum">
              <a:rPr lang="es-CL" smtClean="0"/>
              <a:t>‹Nº›</a:t>
            </a:fld>
            <a:endParaRPr lang="es-CL"/>
          </a:p>
        </p:txBody>
      </p:sp>
    </p:spTree>
    <p:extLst>
      <p:ext uri="{BB962C8B-B14F-4D97-AF65-F5344CB8AC3E}">
        <p14:creationId xmlns:p14="http://schemas.microsoft.com/office/powerpoint/2010/main" val="3486573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1AF74-0220-40DC-85E7-F205064B370E}" type="datetimeFigureOut">
              <a:rPr lang="es-CL" smtClean="0"/>
              <a:t>26-07-2021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8736-1F1E-4665-9190-8F191B56B1D9}" type="slidenum">
              <a:rPr lang="es-CL" smtClean="0"/>
              <a:t>‹Nº›</a:t>
            </a:fld>
            <a:endParaRPr lang="es-CL"/>
          </a:p>
        </p:txBody>
      </p:sp>
    </p:spTree>
    <p:extLst>
      <p:ext uri="{BB962C8B-B14F-4D97-AF65-F5344CB8AC3E}">
        <p14:creationId xmlns:p14="http://schemas.microsoft.com/office/powerpoint/2010/main" val="369199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https://www.facebook.com/423313364448010/videos/215464630425795</a:t>
            </a:r>
          </a:p>
        </p:txBody>
      </p:sp>
      <p:sp>
        <p:nvSpPr>
          <p:cNvPr id="4" name="Marcador de número de diapositiva 3"/>
          <p:cNvSpPr>
            <a:spLocks noGrp="1"/>
          </p:cNvSpPr>
          <p:nvPr>
            <p:ph type="sldNum" sz="quarter" idx="5"/>
          </p:nvPr>
        </p:nvSpPr>
        <p:spPr/>
        <p:txBody>
          <a:bodyPr/>
          <a:lstStyle/>
          <a:p>
            <a:fld id="{FD898736-1F1E-4665-9190-8F191B56B1D9}" type="slidenum">
              <a:rPr lang="es-CL" smtClean="0"/>
              <a:t>12</a:t>
            </a:fld>
            <a:endParaRPr lang="es-CL"/>
          </a:p>
        </p:txBody>
      </p:sp>
    </p:spTree>
    <p:extLst>
      <p:ext uri="{BB962C8B-B14F-4D97-AF65-F5344CB8AC3E}">
        <p14:creationId xmlns:p14="http://schemas.microsoft.com/office/powerpoint/2010/main" val="141132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E4E5C-3CF5-4923-ACA7-2B0574185B9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B9605D4C-EB91-446C-8B03-D40724018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133D3993-A3FD-4BF0-B75C-844E19A17FCC}"/>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5" name="Marcador de pie de página 4">
            <a:extLst>
              <a:ext uri="{FF2B5EF4-FFF2-40B4-BE49-F238E27FC236}">
                <a16:creationId xmlns:a16="http://schemas.microsoft.com/office/drawing/2014/main" id="{2DE6CA5D-7B90-422D-A32A-B3B29F47136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4CC8E7F-471C-4912-96AF-68728CA31389}"/>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1925244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59C1C-5478-45A5-BE9B-9C71753C051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1A2AA30-4226-4C45-9F96-0F23C72B7F6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80CCA40-6009-4533-9392-22313A749B19}"/>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5" name="Marcador de pie de página 4">
            <a:extLst>
              <a:ext uri="{FF2B5EF4-FFF2-40B4-BE49-F238E27FC236}">
                <a16:creationId xmlns:a16="http://schemas.microsoft.com/office/drawing/2014/main" id="{F732B553-E2F5-4020-AF46-EAF2B4AF7D2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99F4782-2F9D-416F-B677-3F7D72A33083}"/>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328690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857CC8-20A7-4015-9C58-17CC34DF75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80DB0CA-4216-4AD2-8CC8-DC542E59858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4B86FF0-B815-489C-B1B6-63B6B509E486}"/>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5" name="Marcador de pie de página 4">
            <a:extLst>
              <a:ext uri="{FF2B5EF4-FFF2-40B4-BE49-F238E27FC236}">
                <a16:creationId xmlns:a16="http://schemas.microsoft.com/office/drawing/2014/main" id="{D3D915C9-DDD3-442E-AEBD-DCF0BF7FE1E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B6BD80F-F2D8-4D5A-9A24-0325A5C01CD9}"/>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1404848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D3661-E9FF-4DBE-8451-313CEBE0A83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83F9AFB-8A0E-487E-828F-79EFD11F5E6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8FC3CB9-9EDA-4206-A726-E61B91B7512D}"/>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5" name="Marcador de pie de página 4">
            <a:extLst>
              <a:ext uri="{FF2B5EF4-FFF2-40B4-BE49-F238E27FC236}">
                <a16:creationId xmlns:a16="http://schemas.microsoft.com/office/drawing/2014/main" id="{94C5FFCF-81E5-49C4-A02D-0290E97DA02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0C930D8-0BE6-4A7A-BC40-01CFA3FB7AB0}"/>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2416677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248AD3-1326-44AA-8495-15690EF6E30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6B64198-8778-4104-A254-9D9F38977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BBCCC1-021D-4B19-9131-C788D9971CD4}"/>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5" name="Marcador de pie de página 4">
            <a:extLst>
              <a:ext uri="{FF2B5EF4-FFF2-40B4-BE49-F238E27FC236}">
                <a16:creationId xmlns:a16="http://schemas.microsoft.com/office/drawing/2014/main" id="{5D1F19C8-1183-4953-A04B-2281199896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CE13E41-D7B1-4188-8374-E2F17EED03D4}"/>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92986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31062-BCE7-42CB-8587-FFAED46E09A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7F2705-7DD0-4FD1-8AE9-5FC6C3E2BA5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923D701-D523-4E7F-8926-0020072FBE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8434AC42-043B-4F53-9A71-8ABFDF15D719}"/>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6" name="Marcador de pie de página 5">
            <a:extLst>
              <a:ext uri="{FF2B5EF4-FFF2-40B4-BE49-F238E27FC236}">
                <a16:creationId xmlns:a16="http://schemas.microsoft.com/office/drawing/2014/main" id="{E3E160FC-5BDA-4A80-A679-0011F9303E7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98BAEC2-9A26-41AB-9987-B4E2532944F8}"/>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52482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7CD37-6C7C-40C4-BDC9-8AF3D90CCAB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5D749E3-9D77-4638-801F-A5FBFC6D6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03FBE40-CF11-425B-8F2A-359922341F6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C205184-17A8-45F5-904A-B7EE0C4198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9073F13-F141-4FFA-9067-C5E34C2F4AF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9AE9754E-FA1C-4699-9FF9-AAF8592F4268}"/>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8" name="Marcador de pie de página 7">
            <a:extLst>
              <a:ext uri="{FF2B5EF4-FFF2-40B4-BE49-F238E27FC236}">
                <a16:creationId xmlns:a16="http://schemas.microsoft.com/office/drawing/2014/main" id="{458EA336-6EAB-4294-AB57-7BAA8AC7DED7}"/>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53397A2F-6436-4B9F-A3BC-452B00F95552}"/>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226764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EBC54-DA1B-49D2-8696-9BF28B42B5F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FF76AE8-CCE9-41AE-82D0-ADDE050FDA76}"/>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4" name="Marcador de pie de página 3">
            <a:extLst>
              <a:ext uri="{FF2B5EF4-FFF2-40B4-BE49-F238E27FC236}">
                <a16:creationId xmlns:a16="http://schemas.microsoft.com/office/drawing/2014/main" id="{7F8C34E4-6722-42C6-A191-7ABDE5DA62E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0B9F46E0-0004-4463-9BFC-0D0BCFE5BBD7}"/>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190309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E01188-E9B8-40CF-ADFC-EC5F1D276E54}"/>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3" name="Marcador de pie de página 2">
            <a:extLst>
              <a:ext uri="{FF2B5EF4-FFF2-40B4-BE49-F238E27FC236}">
                <a16:creationId xmlns:a16="http://schemas.microsoft.com/office/drawing/2014/main" id="{2307D16C-E9A3-4885-A051-7FFFEDCC389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7EFF837E-0379-4B97-A1BE-8E66DBBF9D3F}"/>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1787449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AEF4A-78E6-4C5A-B402-BF5FFB92C0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EADEF96-BF1F-4B91-AF1B-0D43B1057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0E8DA99F-024C-4FA4-A60F-40BAC3209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2EB419-F524-4476-BCA9-C4C30C0951D6}"/>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6" name="Marcador de pie de página 5">
            <a:extLst>
              <a:ext uri="{FF2B5EF4-FFF2-40B4-BE49-F238E27FC236}">
                <a16:creationId xmlns:a16="http://schemas.microsoft.com/office/drawing/2014/main" id="{0FE06264-47C1-48FF-B8F4-2108C9858CC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C713FC5-FDF3-41A8-A7E2-5BD59FEFD790}"/>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262749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785ED-4188-4546-894A-FD2DEDE64D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A36AC91-5089-4F70-B778-0E3665DDB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AD92AEF-85D1-435C-9E78-8CB3A461D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17C6915-AB6D-414D-BC7E-85292B090501}"/>
              </a:ext>
            </a:extLst>
          </p:cNvPr>
          <p:cNvSpPr>
            <a:spLocks noGrp="1"/>
          </p:cNvSpPr>
          <p:nvPr>
            <p:ph type="dt" sz="half" idx="10"/>
          </p:nvPr>
        </p:nvSpPr>
        <p:spPr/>
        <p:txBody>
          <a:bodyPr/>
          <a:lstStyle/>
          <a:p>
            <a:fld id="{57F7A2C1-04DF-4B60-936A-150320045333}" type="datetimeFigureOut">
              <a:rPr lang="es-CL" smtClean="0"/>
              <a:t>26-07-2021</a:t>
            </a:fld>
            <a:endParaRPr lang="es-CL"/>
          </a:p>
        </p:txBody>
      </p:sp>
      <p:sp>
        <p:nvSpPr>
          <p:cNvPr id="6" name="Marcador de pie de página 5">
            <a:extLst>
              <a:ext uri="{FF2B5EF4-FFF2-40B4-BE49-F238E27FC236}">
                <a16:creationId xmlns:a16="http://schemas.microsoft.com/office/drawing/2014/main" id="{9D73AE72-5561-4EAD-9F0F-654FA27821B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91947BD-416A-41E9-AE06-A49437497444}"/>
              </a:ext>
            </a:extLst>
          </p:cNvPr>
          <p:cNvSpPr>
            <a:spLocks noGrp="1"/>
          </p:cNvSpPr>
          <p:nvPr>
            <p:ph type="sldNum" sz="quarter" idx="12"/>
          </p:nvPr>
        </p:nvSpPr>
        <p:spPr/>
        <p:txBody>
          <a:bodyPr/>
          <a:lstStyle/>
          <a:p>
            <a:fld id="{BE435B02-8FDF-4A6A-BF92-1284C311C0F7}" type="slidenum">
              <a:rPr lang="es-CL" smtClean="0"/>
              <a:t>‹Nº›</a:t>
            </a:fld>
            <a:endParaRPr lang="es-CL"/>
          </a:p>
        </p:txBody>
      </p:sp>
    </p:spTree>
    <p:extLst>
      <p:ext uri="{BB962C8B-B14F-4D97-AF65-F5344CB8AC3E}">
        <p14:creationId xmlns:p14="http://schemas.microsoft.com/office/powerpoint/2010/main" val="1237900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DFB7A-0DA2-4BE5-8048-347DCDF4A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A9A91D1-7C6C-47D8-AF88-1FAD53DB2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B56CCBF-D350-4AC3-A5A1-C4623E0F2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7A2C1-04DF-4B60-936A-150320045333}" type="datetimeFigureOut">
              <a:rPr lang="es-CL" smtClean="0"/>
              <a:t>26-07-2021</a:t>
            </a:fld>
            <a:endParaRPr lang="es-CL"/>
          </a:p>
        </p:txBody>
      </p:sp>
      <p:sp>
        <p:nvSpPr>
          <p:cNvPr id="5" name="Marcador de pie de página 4">
            <a:extLst>
              <a:ext uri="{FF2B5EF4-FFF2-40B4-BE49-F238E27FC236}">
                <a16:creationId xmlns:a16="http://schemas.microsoft.com/office/drawing/2014/main" id="{D7DAA5A7-1D1B-44D3-870A-C139FACF7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2D0F852F-A27C-4390-A1E0-E18ED4CDF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35B02-8FDF-4A6A-BF92-1284C311C0F7}" type="slidenum">
              <a:rPr lang="es-CL" smtClean="0"/>
              <a:t>‹Nº›</a:t>
            </a:fld>
            <a:endParaRPr lang="es-CL"/>
          </a:p>
        </p:txBody>
      </p:sp>
    </p:spTree>
    <p:extLst>
      <p:ext uri="{BB962C8B-B14F-4D97-AF65-F5344CB8AC3E}">
        <p14:creationId xmlns:p14="http://schemas.microsoft.com/office/powerpoint/2010/main" val="216661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arget="../media/image6.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15.jpeg" Type="http://schemas.openxmlformats.org/officeDocument/2006/relationships/image"/><Relationship Id="rId2" Target="../media/image14.pn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arget="../media/image26.jpe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2" Type="http://schemas.openxmlformats.org/officeDocument/2006/relationships/hyperlink" Target="https://www.redalyc.org/pdf/805/80516303.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D0F2A4A-3D73-4359-A229-5676C004D224}"/>
              </a:ext>
            </a:extLst>
          </p:cNvPr>
          <p:cNvSpPr>
            <a:spLocks noGrp="1"/>
          </p:cNvSpPr>
          <p:nvPr>
            <p:ph type="subTitle" idx="1"/>
          </p:nvPr>
        </p:nvSpPr>
        <p:spPr>
          <a:xfrm>
            <a:off x="0" y="5750655"/>
            <a:ext cx="12219966" cy="1004105"/>
          </a:xfrm>
        </p:spPr>
        <p:txBody>
          <a:bodyPr>
            <a:noAutofit/>
          </a:bodyPr>
          <a:lstStyle/>
          <a:p>
            <a:pPr>
              <a:lnSpc>
                <a:spcPct val="100000"/>
              </a:lnSpc>
              <a:spcBef>
                <a:spcPts val="0"/>
              </a:spcBef>
            </a:pPr>
            <a:r>
              <a:rPr lang="es-ES" sz="3200" b="1" dirty="0"/>
              <a:t>Sentido de Comunidad en el Barrio</a:t>
            </a:r>
            <a:endParaRPr lang="es-ES" sz="3200" b="1" dirty="0">
              <a:solidFill>
                <a:srgbClr val="FA3C00"/>
              </a:solidFill>
            </a:endParaRPr>
          </a:p>
          <a:p>
            <a:pPr>
              <a:lnSpc>
                <a:spcPct val="100000"/>
              </a:lnSpc>
              <a:spcBef>
                <a:spcPts val="0"/>
              </a:spcBef>
            </a:pPr>
            <a:r>
              <a:rPr lang="es-ES" sz="2800" dirty="0">
                <a:solidFill>
                  <a:srgbClr val="0000FF"/>
                </a:solidFill>
              </a:rPr>
              <a:t>José Manuel Delgado – Universidad Científica del Sur - Perú</a:t>
            </a:r>
            <a:endParaRPr lang="es-CL" sz="2800" dirty="0">
              <a:solidFill>
                <a:srgbClr val="0000FF"/>
              </a:solidFill>
            </a:endParaRPr>
          </a:p>
        </p:txBody>
      </p:sp>
    </p:spTree>
    <p:extLst>
      <p:ext uri="{BB962C8B-B14F-4D97-AF65-F5344CB8AC3E}">
        <p14:creationId xmlns:p14="http://schemas.microsoft.com/office/powerpoint/2010/main" val="1402215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niños sentados en una mesa&#10;&#10;Descripción generada automáticamente con confianza media">
            <a:extLst>
              <a:ext uri="{FF2B5EF4-FFF2-40B4-BE49-F238E27FC236}">
                <a16:creationId xmlns:a16="http://schemas.microsoft.com/office/drawing/2014/main" id="{A1F1CB8A-48AB-4EAC-845E-1F3A525FC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52" y="1812131"/>
            <a:ext cx="5954713" cy="4449763"/>
          </a:xfrm>
          <a:prstGeom prst="rect">
            <a:avLst/>
          </a:prstGeom>
        </p:spPr>
      </p:pic>
      <p:pic>
        <p:nvPicPr>
          <p:cNvPr id="5" name="Marcador de contenido 4">
            <a:extLst>
              <a:ext uri="{FF2B5EF4-FFF2-40B4-BE49-F238E27FC236}">
                <a16:creationId xmlns:a16="http://schemas.microsoft.com/office/drawing/2014/main" id="{6D53F010-1ED9-4877-8B46-00E61009AF1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05605" y="1812131"/>
            <a:ext cx="3322638" cy="2192338"/>
          </a:xfrm>
        </p:spPr>
      </p:pic>
      <p:pic>
        <p:nvPicPr>
          <p:cNvPr id="7" name="Imagen 6" descr="Imagen que contiene exterior, persona, hombre, edificio&#10;&#10;Descripción generada automáticamente">
            <a:extLst>
              <a:ext uri="{FF2B5EF4-FFF2-40B4-BE49-F238E27FC236}">
                <a16:creationId xmlns:a16="http://schemas.microsoft.com/office/drawing/2014/main" id="{9E505ADF-742C-453E-A69F-69AA0BAE2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5605" y="4125912"/>
            <a:ext cx="3322638" cy="2192338"/>
          </a:xfrm>
          <a:prstGeom prst="rect">
            <a:avLst/>
          </a:prstGeom>
        </p:spPr>
      </p:pic>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4800" dirty="0">
                <a:solidFill>
                  <a:srgbClr val="0000FF"/>
                </a:solidFill>
              </a:rPr>
              <a:t>U</a:t>
            </a:r>
            <a:r>
              <a:rPr lang="en-US" sz="4800" kern="1200" dirty="0">
                <a:solidFill>
                  <a:srgbClr val="0000FF"/>
                </a:solidFill>
                <a:latin typeface="+mj-lt"/>
                <a:ea typeface="+mj-ea"/>
                <a:cs typeface="+mj-cs"/>
              </a:rPr>
              <a:t>n barrio, ¿</a:t>
            </a:r>
            <a:r>
              <a:rPr lang="en-US" sz="4800" kern="1200" dirty="0" err="1">
                <a:solidFill>
                  <a:srgbClr val="0000FF"/>
                </a:solidFill>
                <a:latin typeface="+mj-lt"/>
                <a:ea typeface="+mj-ea"/>
                <a:cs typeface="+mj-cs"/>
              </a:rPr>
              <a:t>puede</a:t>
            </a:r>
            <a:r>
              <a:rPr lang="en-US" sz="4800" kern="1200" dirty="0">
                <a:solidFill>
                  <a:srgbClr val="0000FF"/>
                </a:solidFill>
                <a:latin typeface="+mj-lt"/>
                <a:ea typeface="+mj-ea"/>
                <a:cs typeface="+mj-cs"/>
              </a:rPr>
              <a:t> </a:t>
            </a:r>
            <a:r>
              <a:rPr lang="en-US" sz="4800" kern="1200" dirty="0" err="1">
                <a:solidFill>
                  <a:srgbClr val="0000FF"/>
                </a:solidFill>
                <a:latin typeface="+mj-lt"/>
                <a:ea typeface="+mj-ea"/>
                <a:cs typeface="+mj-cs"/>
              </a:rPr>
              <a:t>transformarse</a:t>
            </a:r>
            <a:r>
              <a:rPr lang="en-US" sz="4800" kern="1200" dirty="0">
                <a:solidFill>
                  <a:srgbClr val="0000FF"/>
                </a:solidFill>
                <a:latin typeface="+mj-lt"/>
                <a:ea typeface="+mj-ea"/>
                <a:cs typeface="+mj-cs"/>
              </a:rPr>
              <a:t> </a:t>
            </a:r>
            <a:br>
              <a:rPr lang="en-US" sz="4800" kern="1200" dirty="0">
                <a:solidFill>
                  <a:srgbClr val="0000FF"/>
                </a:solidFill>
                <a:latin typeface="+mj-lt"/>
                <a:ea typeface="+mj-ea"/>
                <a:cs typeface="+mj-cs"/>
              </a:rPr>
            </a:br>
            <a:r>
              <a:rPr lang="en-US" sz="4800" kern="1200" dirty="0" err="1">
                <a:solidFill>
                  <a:srgbClr val="0000FF"/>
                </a:solidFill>
                <a:latin typeface="+mj-lt"/>
                <a:ea typeface="+mj-ea"/>
                <a:cs typeface="+mj-cs"/>
              </a:rPr>
              <a:t>en</a:t>
            </a:r>
            <a:r>
              <a:rPr lang="en-US" sz="4800" kern="1200" dirty="0">
                <a:solidFill>
                  <a:srgbClr val="0000FF"/>
                </a:solidFill>
                <a:latin typeface="+mj-lt"/>
                <a:ea typeface="+mj-ea"/>
                <a:cs typeface="+mj-cs"/>
              </a:rPr>
              <a:t> una </a:t>
            </a:r>
            <a:r>
              <a:rPr lang="en-US" sz="4800" kern="1200" dirty="0" err="1">
                <a:solidFill>
                  <a:srgbClr val="0000FF"/>
                </a:solidFill>
                <a:latin typeface="+mj-lt"/>
                <a:ea typeface="+mj-ea"/>
                <a:cs typeface="+mj-cs"/>
              </a:rPr>
              <a:t>comunidad</a:t>
            </a:r>
            <a:r>
              <a:rPr lang="en-US" sz="4800" kern="1200" dirty="0">
                <a:solidFill>
                  <a:srgbClr val="0000FF"/>
                </a:solidFill>
                <a:latin typeface="+mj-lt"/>
                <a:ea typeface="+mj-ea"/>
                <a:cs typeface="+mj-cs"/>
              </a:rPr>
              <a:t>? </a:t>
            </a:r>
          </a:p>
        </p:txBody>
      </p:sp>
    </p:spTree>
    <p:extLst>
      <p:ext uri="{BB962C8B-B14F-4D97-AF65-F5344CB8AC3E}">
        <p14:creationId xmlns:p14="http://schemas.microsoft.com/office/powerpoint/2010/main" val="108934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910885"/>
          </a:xfrm>
        </p:spPr>
        <p:txBody>
          <a:bodyPr/>
          <a:lstStyle/>
          <a:p>
            <a:pPr algn="ctr"/>
            <a:r>
              <a:rPr dirty="0" lang="es-CL">
                <a:solidFill>
                  <a:srgbClr val="0000FF"/>
                </a:solidFill>
                <a:latin typeface="+mn-lt"/>
              </a:rPr>
              <a:t>Proyecto: Quijote para la vida</a:t>
            </a:r>
            <a:endParaRPr dirty="0" lang="es-CL">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325429" y="1293888"/>
            <a:ext cx="5770571" cy="5111417"/>
          </a:xfrm>
        </p:spPr>
        <p:txBody>
          <a:bodyPr>
            <a:normAutofit lnSpcReduction="10000"/>
          </a:bodyPr>
          <a:lstStyle/>
          <a:p>
            <a:pPr algn="just">
              <a:lnSpc>
                <a:spcPct val="100000"/>
              </a:lnSpc>
              <a:spcBef>
                <a:spcPts val="0"/>
              </a:spcBef>
            </a:pPr>
            <a:r>
              <a:rPr dirty="0" lang="es-ES" sz="2400"/>
              <a:t>Año 2007: creación del proyecto en el AA. HH. Santa Rosa, distrito de Puente Piedra, Lima. </a:t>
            </a:r>
          </a:p>
          <a:p>
            <a:pPr algn="just">
              <a:lnSpc>
                <a:spcPct val="100000"/>
              </a:lnSpc>
              <a:spcBef>
                <a:spcPts val="0"/>
              </a:spcBef>
            </a:pPr>
            <a:r>
              <a:rPr b="1" dirty="0" i="1" lang="es-ES" sz="2400"/>
              <a:t>Biblioteca Don Quijote y su Manchita</a:t>
            </a:r>
            <a:r>
              <a:rPr dirty="0" lang="es-ES" sz="2400"/>
              <a:t>.</a:t>
            </a:r>
          </a:p>
          <a:p>
            <a:pPr algn="just">
              <a:lnSpc>
                <a:spcPct val="100000"/>
              </a:lnSpc>
              <a:spcBef>
                <a:spcPts val="0"/>
              </a:spcBef>
            </a:pPr>
            <a:r>
              <a:rPr dirty="0" lang="es-ES" sz="2400"/>
              <a:t>Lectura como desarrollo y transformación social en la comunidad (Paulo Freyre, educación popular).</a:t>
            </a:r>
          </a:p>
          <a:p>
            <a:pPr algn="just">
              <a:lnSpc>
                <a:spcPct val="100000"/>
              </a:lnSpc>
              <a:spcBef>
                <a:spcPts val="0"/>
              </a:spcBef>
            </a:pPr>
            <a:r>
              <a:rPr b="1" dirty="0" i="1" lang="es-ES" sz="2400"/>
              <a:t>Año 2014: Creación del Centro Cultural Luis Berger.</a:t>
            </a:r>
          </a:p>
          <a:p>
            <a:pPr algn="just">
              <a:lnSpc>
                <a:spcPct val="100000"/>
              </a:lnSpc>
              <a:spcBef>
                <a:spcPts val="0"/>
              </a:spcBef>
            </a:pPr>
            <a:r>
              <a:rPr dirty="0" lang="es-ES" sz="2400"/>
              <a:t>A raíz de la Pandemia, se ha creado “</a:t>
            </a:r>
            <a:r>
              <a:rPr b="1" dirty="0" i="1" lang="es-ES" sz="2400"/>
              <a:t>Quijote Radio</a:t>
            </a:r>
            <a:r>
              <a:rPr dirty="0" lang="es-ES" sz="2400"/>
              <a:t>” y “</a:t>
            </a:r>
            <a:r>
              <a:rPr b="1" dirty="0" i="1" lang="es-ES" sz="2400"/>
              <a:t>La tienda del Quijote</a:t>
            </a:r>
            <a:r>
              <a:rPr dirty="0" lang="es-ES" sz="2400"/>
              <a:t>”. </a:t>
            </a:r>
          </a:p>
          <a:p>
            <a:pPr algn="just">
              <a:lnSpc>
                <a:spcPct val="100000"/>
              </a:lnSpc>
              <a:spcBef>
                <a:spcPts val="0"/>
              </a:spcBef>
            </a:pPr>
            <a:r>
              <a:rPr dirty="0" lang="es-ES" sz="2400"/>
              <a:t>Se elaboran proyectos de voluntariado nacional e internacional con diversas ONG.</a:t>
            </a:r>
          </a:p>
          <a:p>
            <a:pPr algn="just">
              <a:lnSpc>
                <a:spcPct val="100000"/>
              </a:lnSpc>
              <a:spcBef>
                <a:spcPts val="0"/>
              </a:spcBef>
            </a:pPr>
            <a:r>
              <a:rPr b="1" dirty="0" lang="es-ES" sz="2400"/>
              <a:t>Productos Quijote</a:t>
            </a:r>
            <a:r>
              <a:rPr dirty="0" lang="es-ES" sz="2400"/>
              <a:t>: artesanía en metal, café y chocolates, polos, tazas y otros. </a:t>
            </a:r>
            <a:endParaRPr dirty="0" lang="es-CL" sz="2400"/>
          </a:p>
        </p:txBody>
      </p:sp>
      <p:pic>
        <p:nvPicPr>
          <p:cNvPr id="7" name="Imagen 6">
            <a:extLst>
              <a:ext uri="{FF2B5EF4-FFF2-40B4-BE49-F238E27FC236}">
                <a16:creationId xmlns:a16="http://schemas.microsoft.com/office/drawing/2014/main" id="{24B76335-FD52-47CC-8247-04AB98B8D90A}"/>
              </a:ext>
            </a:extLst>
          </p:cNvPr>
          <p:cNvPicPr>
            <a:picLocks noChangeAspect="1"/>
          </p:cNvPicPr>
          <p:nvPr/>
        </p:nvPicPr>
        <p:blipFill rotWithShape="1">
          <a:blip r:embed="rId2">
            <a:extLst>
              <a:ext uri="{28A0092B-C50C-407E-A947-70E740481C1C}">
                <a14:useLocalDpi xmlns:a14="http://schemas.microsoft.com/office/drawing/2010/main" val="0"/>
              </a:ext>
            </a:extLst>
          </a:blip>
          <a:srcRect t="5909"/>
          <a:stretch/>
        </p:blipFill>
        <p:spPr>
          <a:xfrm>
            <a:off x="6899262" y="1659426"/>
            <a:ext cx="4447096" cy="4118752"/>
          </a:xfrm>
          <a:prstGeom prst="rect">
            <a:avLst/>
          </a:prstGeom>
        </p:spPr>
      </p:pic>
    </p:spTree>
    <p:extLst>
      <p:ext uri="{BB962C8B-B14F-4D97-AF65-F5344CB8AC3E}">
        <p14:creationId xmlns:p14="http://schemas.microsoft.com/office/powerpoint/2010/main" val="3689310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250" spd="slow">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Subtitulo </a:t>
            </a:r>
            <a:endParaRPr lang="es-CL" dirty="0">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734504" y="1278193"/>
            <a:ext cx="10515599" cy="5111417"/>
          </a:xfrm>
        </p:spPr>
        <p:txBody>
          <a:bodyPr>
            <a:normAutofit/>
          </a:bodyPr>
          <a:lstStyle/>
          <a:p>
            <a:pPr algn="just">
              <a:lnSpc>
                <a:spcPct val="100000"/>
              </a:lnSpc>
              <a:spcBef>
                <a:spcPts val="0"/>
              </a:spcBef>
            </a:pPr>
            <a:r>
              <a:rPr lang="es-ES" sz="2400" dirty="0">
                <a:effectLst/>
                <a:ea typeface="Calibri" panose="020F0502020204030204" pitchFamily="34" charset="0"/>
              </a:rPr>
              <a:t>Texto</a:t>
            </a:r>
            <a:endParaRPr lang="es-CL" sz="2400" dirty="0"/>
          </a:p>
        </p:txBody>
      </p:sp>
      <p:pic>
        <p:nvPicPr>
          <p:cNvPr id="5" name="Imagen 4">
            <a:extLst>
              <a:ext uri="{FF2B5EF4-FFF2-40B4-BE49-F238E27FC236}">
                <a16:creationId xmlns:a16="http://schemas.microsoft.com/office/drawing/2014/main" id="{5CE1F78D-2DAC-4EB6-84A1-8A24AE228647}"/>
              </a:ext>
            </a:extLst>
          </p:cNvPr>
          <p:cNvPicPr>
            <a:picLocks noChangeAspect="1"/>
          </p:cNvPicPr>
          <p:nvPr/>
        </p:nvPicPr>
        <p:blipFill>
          <a:blip r:embed="rId3"/>
          <a:stretch>
            <a:fillRect/>
          </a:stretch>
        </p:blipFill>
        <p:spPr>
          <a:xfrm>
            <a:off x="0" y="0"/>
            <a:ext cx="12192000" cy="6858000"/>
          </a:xfrm>
          <a:prstGeom prst="rect">
            <a:avLst/>
          </a:prstGeom>
        </p:spPr>
      </p:pic>
      <p:sp>
        <p:nvSpPr>
          <p:cNvPr id="4" name="Elipse 3">
            <a:extLst>
              <a:ext uri="{FF2B5EF4-FFF2-40B4-BE49-F238E27FC236}">
                <a16:creationId xmlns:a16="http://schemas.microsoft.com/office/drawing/2014/main" id="{AC948898-48C1-4A21-8698-83DC12DC4AC6}"/>
              </a:ext>
            </a:extLst>
          </p:cNvPr>
          <p:cNvSpPr/>
          <p:nvPr/>
        </p:nvSpPr>
        <p:spPr>
          <a:xfrm>
            <a:off x="6260430" y="4982658"/>
            <a:ext cx="5093369" cy="898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www.quijoteradio.net</a:t>
            </a:r>
          </a:p>
        </p:txBody>
      </p:sp>
    </p:spTree>
    <p:extLst>
      <p:ext uri="{BB962C8B-B14F-4D97-AF65-F5344CB8AC3E}">
        <p14:creationId xmlns:p14="http://schemas.microsoft.com/office/powerpoint/2010/main" val="38443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Subtitulo </a:t>
            </a:r>
            <a:endParaRPr lang="es-CL" dirty="0">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734504" y="1278193"/>
            <a:ext cx="10515599" cy="5111417"/>
          </a:xfrm>
        </p:spPr>
        <p:txBody>
          <a:bodyPr>
            <a:normAutofit/>
          </a:bodyPr>
          <a:lstStyle/>
          <a:p>
            <a:pPr algn="just">
              <a:lnSpc>
                <a:spcPct val="100000"/>
              </a:lnSpc>
              <a:spcBef>
                <a:spcPts val="0"/>
              </a:spcBef>
            </a:pPr>
            <a:r>
              <a:rPr lang="es-ES" sz="2400" dirty="0">
                <a:effectLst/>
                <a:ea typeface="Calibri" panose="020F0502020204030204" pitchFamily="34" charset="0"/>
              </a:rPr>
              <a:t>Texto</a:t>
            </a:r>
            <a:endParaRPr lang="es-CL" sz="2400" dirty="0"/>
          </a:p>
        </p:txBody>
      </p:sp>
      <p:pic>
        <p:nvPicPr>
          <p:cNvPr id="5" name="Imagen 4" descr="Texto&#10;&#10;Descripción generada automáticamente">
            <a:extLst>
              <a:ext uri="{FF2B5EF4-FFF2-40B4-BE49-F238E27FC236}">
                <a16:creationId xmlns:a16="http://schemas.microsoft.com/office/drawing/2014/main" id="{FE9588AF-D170-445E-A04C-1FF1EF0F9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9" y="0"/>
            <a:ext cx="12118364" cy="6858000"/>
          </a:xfrm>
          <a:prstGeom prst="rect">
            <a:avLst/>
          </a:prstGeom>
        </p:spPr>
      </p:pic>
      <p:sp>
        <p:nvSpPr>
          <p:cNvPr id="6" name="CuadroTexto 5">
            <a:extLst>
              <a:ext uri="{FF2B5EF4-FFF2-40B4-BE49-F238E27FC236}">
                <a16:creationId xmlns:a16="http://schemas.microsoft.com/office/drawing/2014/main" id="{6A781153-DBB6-4B7C-B6B4-89E285B56020}"/>
              </a:ext>
            </a:extLst>
          </p:cNvPr>
          <p:cNvSpPr txBox="1"/>
          <p:nvPr/>
        </p:nvSpPr>
        <p:spPr>
          <a:xfrm>
            <a:off x="3428638" y="653056"/>
            <a:ext cx="5550568" cy="646331"/>
          </a:xfrm>
          <a:prstGeom prst="rect">
            <a:avLst/>
          </a:prstGeom>
          <a:noFill/>
        </p:spPr>
        <p:txBody>
          <a:bodyPr wrap="square" rtlCol="0">
            <a:spAutoFit/>
          </a:bodyPr>
          <a:lstStyle/>
          <a:p>
            <a:r>
              <a:rPr lang="es-PE" sz="3600" dirty="0">
                <a:solidFill>
                  <a:srgbClr val="0000FF"/>
                </a:solidFill>
              </a:rPr>
              <a:t>www.latiendadelquijote.com</a:t>
            </a:r>
          </a:p>
        </p:txBody>
      </p:sp>
    </p:spTree>
    <p:extLst>
      <p:ext uri="{BB962C8B-B14F-4D97-AF65-F5344CB8AC3E}">
        <p14:creationId xmlns:p14="http://schemas.microsoft.com/office/powerpoint/2010/main" val="3817693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28456-55E5-4EA4-B270-3B3B586A2EC8}"/>
              </a:ext>
            </a:extLst>
          </p:cNvPr>
          <p:cNvSpPr>
            <a:spLocks noGrp="1"/>
          </p:cNvSpPr>
          <p:nvPr>
            <p:ph type="title"/>
          </p:nvPr>
        </p:nvSpPr>
        <p:spPr>
          <a:xfrm>
            <a:off x="754815" y="142757"/>
            <a:ext cx="10515600" cy="1325563"/>
          </a:xfrm>
        </p:spPr>
        <p:txBody>
          <a:bodyPr>
            <a:normAutofit/>
          </a:bodyPr>
          <a:lstStyle/>
          <a:p>
            <a:pPr algn="ctr"/>
            <a:r>
              <a:rPr lang="es-PE" dirty="0">
                <a:solidFill>
                  <a:srgbClr val="0000FF"/>
                </a:solidFill>
              </a:rPr>
              <a:t>Modelo Ecológico de Bronfenbrenner</a:t>
            </a:r>
          </a:p>
        </p:txBody>
      </p:sp>
      <p:pic>
        <p:nvPicPr>
          <p:cNvPr id="5" name="Marcador de contenido 4" descr="Diagrama&#10;&#10;Descripción generada automáticamente">
            <a:extLst>
              <a:ext uri="{FF2B5EF4-FFF2-40B4-BE49-F238E27FC236}">
                <a16:creationId xmlns:a16="http://schemas.microsoft.com/office/drawing/2014/main" id="{435301C9-8461-48BC-9970-BC442248E956}"/>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13969" y="1168227"/>
            <a:ext cx="5142271" cy="5142271"/>
          </a:xfrm>
        </p:spPr>
      </p:pic>
      <p:pic>
        <p:nvPicPr>
          <p:cNvPr id="7" name="Imagen 6" descr="Diagrama&#10;&#10;Descripción generada automáticamente">
            <a:extLst>
              <a:ext uri="{FF2B5EF4-FFF2-40B4-BE49-F238E27FC236}">
                <a16:creationId xmlns:a16="http://schemas.microsoft.com/office/drawing/2014/main" id="{35A91E05-06BD-4B34-A0DB-190C33511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60" y="1507201"/>
            <a:ext cx="5376855" cy="4655813"/>
          </a:xfrm>
          <a:prstGeom prst="rect">
            <a:avLst/>
          </a:prstGeom>
        </p:spPr>
      </p:pic>
    </p:spTree>
    <p:extLst>
      <p:ext uri="{BB962C8B-B14F-4D97-AF65-F5344CB8AC3E}">
        <p14:creationId xmlns:p14="http://schemas.microsoft.com/office/powerpoint/2010/main" val="1394092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Psicología Comunitaria</a:t>
            </a:r>
            <a:endParaRPr lang="es-CL" dirty="0">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734505" y="1278193"/>
            <a:ext cx="5361496" cy="5111417"/>
          </a:xfrm>
        </p:spPr>
        <p:txBody>
          <a:bodyPr>
            <a:normAutofit/>
          </a:bodyPr>
          <a:lstStyle/>
          <a:p>
            <a:pPr algn="just">
              <a:lnSpc>
                <a:spcPct val="100000"/>
              </a:lnSpc>
              <a:spcBef>
                <a:spcPts val="0"/>
              </a:spcBef>
            </a:pPr>
            <a:r>
              <a:rPr lang="es-MX" sz="2400" dirty="0"/>
              <a:t>“… rama de la psicología cuyo objeto es el estudio de los </a:t>
            </a:r>
            <a:r>
              <a:rPr lang="es-MX" sz="2400" b="1" dirty="0"/>
              <a:t>factores psicosociales </a:t>
            </a:r>
            <a:r>
              <a:rPr lang="es-MX" sz="2400" dirty="0"/>
              <a:t>que permiten desarrollar, fomentar y mantener el control y poder que los individuos pueden ejercer sobre su ambiente individual y social, para solucionar problemas que los aquejan y lograr cambios en esos ambientes y en la estructura social…” (</a:t>
            </a:r>
            <a:r>
              <a:rPr lang="es-MX" sz="2400" dirty="0">
                <a:solidFill>
                  <a:srgbClr val="0000FF"/>
                </a:solidFill>
              </a:rPr>
              <a:t>Montero, 1984</a:t>
            </a:r>
            <a:r>
              <a:rPr lang="es-MX" sz="2400" dirty="0"/>
              <a:t>).</a:t>
            </a:r>
            <a:endParaRPr lang="es-PE" sz="2400" dirty="0"/>
          </a:p>
          <a:p>
            <a:pPr algn="just">
              <a:lnSpc>
                <a:spcPct val="100000"/>
              </a:lnSpc>
              <a:spcBef>
                <a:spcPts val="0"/>
              </a:spcBef>
            </a:pPr>
            <a:endParaRPr lang="es-CL" sz="2400" dirty="0"/>
          </a:p>
        </p:txBody>
      </p:sp>
      <p:pic>
        <p:nvPicPr>
          <p:cNvPr id="4" name="Imagen 3">
            <a:extLst>
              <a:ext uri="{FF2B5EF4-FFF2-40B4-BE49-F238E27FC236}">
                <a16:creationId xmlns:a16="http://schemas.microsoft.com/office/drawing/2014/main" id="{918C7E61-546A-4877-8FB1-48CA61848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477" y="2428759"/>
            <a:ext cx="5458494" cy="2385089"/>
          </a:xfrm>
          <a:prstGeom prst="rect">
            <a:avLst/>
          </a:prstGeom>
        </p:spPr>
      </p:pic>
    </p:spTree>
    <p:extLst>
      <p:ext uri="{BB962C8B-B14F-4D97-AF65-F5344CB8AC3E}">
        <p14:creationId xmlns:p14="http://schemas.microsoft.com/office/powerpoint/2010/main" val="1078311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6994EF7A-DFFA-46EC-BA1D-BE2E5480C8E9}"/>
              </a:ext>
            </a:extLst>
          </p:cNvPr>
          <p:cNvSpPr>
            <a:spLocks noGrp="1"/>
          </p:cNvSpPr>
          <p:nvPr>
            <p:ph type="title"/>
          </p:nvPr>
        </p:nvSpPr>
        <p:spPr>
          <a:xfrm>
            <a:off x="956187" y="99654"/>
            <a:ext cx="10515600" cy="1325563"/>
          </a:xfrm>
        </p:spPr>
        <p:txBody>
          <a:bodyPr/>
          <a:lstStyle/>
          <a:p>
            <a:pPr algn="ctr"/>
            <a:r>
              <a:rPr dirty="0" lang="es-PE">
                <a:solidFill>
                  <a:srgbClr val="0000FF"/>
                </a:solidFill>
              </a:rPr>
              <a:t>Elementos del Sentido de Comunidad</a:t>
            </a:r>
          </a:p>
        </p:txBody>
      </p:sp>
      <p:pic>
        <p:nvPicPr>
          <p:cNvPr id="10" name="Imagen 9">
            <a:extLst>
              <a:ext uri="{FF2B5EF4-FFF2-40B4-BE49-F238E27FC236}">
                <a16:creationId xmlns:a16="http://schemas.microsoft.com/office/drawing/2014/main" id="{478B2BAF-929E-47F7-8EFD-461D07FA9010}"/>
              </a:ext>
            </a:extLst>
          </p:cNvPr>
          <p:cNvPicPr>
            <a:picLocks noChangeAspect="1"/>
          </p:cNvPicPr>
          <p:nvPr/>
        </p:nvPicPr>
        <p:blipFill rotWithShape="1">
          <a:blip r:embed="rId2"/>
          <a:srcRect b="125" l="74" r="30" t="65"/>
          <a:stretch/>
        </p:blipFill>
        <p:spPr>
          <a:xfrm>
            <a:off x="720213" y="1232479"/>
            <a:ext cx="10633588" cy="5054651"/>
          </a:xfrm>
          <a:prstGeom prst="rect">
            <a:avLst/>
          </a:prstGeom>
        </p:spPr>
      </p:pic>
    </p:spTree>
    <p:extLst>
      <p:ext uri="{BB962C8B-B14F-4D97-AF65-F5344CB8AC3E}">
        <p14:creationId xmlns:p14="http://schemas.microsoft.com/office/powerpoint/2010/main" val="119953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250" spd="slow">
        <p15:prstTrans prst="peelOff"/>
      </p:transition>
    </mc:Choice>
    <mc:Fallback xmlns="">
      <p:transition spd="slow">
        <p:fade/>
      </p:transition>
    </mc:Fallback>
  </mc:AlternateContent>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18348-0527-4EE1-9B73-7BEC267B61C5}"/>
              </a:ext>
            </a:extLst>
          </p:cNvPr>
          <p:cNvSpPr>
            <a:spLocks noGrp="1"/>
          </p:cNvSpPr>
          <p:nvPr>
            <p:ph type="title"/>
          </p:nvPr>
        </p:nvSpPr>
        <p:spPr>
          <a:xfrm>
            <a:off x="1406457" y="250804"/>
            <a:ext cx="9379085" cy="744166"/>
          </a:xfrm>
        </p:spPr>
        <p:txBody>
          <a:bodyPr>
            <a:normAutofit fontScale="90000"/>
          </a:bodyPr>
          <a:lstStyle/>
          <a:p>
            <a:r>
              <a:rPr b="1" dirty="0" lang="es-PE">
                <a:solidFill>
                  <a:srgbClr val="0000FF"/>
                </a:solidFill>
              </a:rPr>
              <a:t>Técnica 1: Ficha de Sentido de Comunidad</a:t>
            </a:r>
          </a:p>
        </p:txBody>
      </p:sp>
      <p:sp>
        <p:nvSpPr>
          <p:cNvPr id="3" name="Marcador de texto 2">
            <a:extLst>
              <a:ext uri="{FF2B5EF4-FFF2-40B4-BE49-F238E27FC236}">
                <a16:creationId xmlns:a16="http://schemas.microsoft.com/office/drawing/2014/main" id="{AB21BE6F-4A8E-47EA-BAAC-029A9233D3EB}"/>
              </a:ext>
            </a:extLst>
          </p:cNvPr>
          <p:cNvSpPr>
            <a:spLocks noGrp="1"/>
          </p:cNvSpPr>
          <p:nvPr>
            <p:ph idx="1" type="body"/>
          </p:nvPr>
        </p:nvSpPr>
        <p:spPr>
          <a:xfrm>
            <a:off x="838200" y="1332690"/>
            <a:ext cx="4688393" cy="4844274"/>
          </a:xfrm>
        </p:spPr>
        <p:txBody>
          <a:bodyPr>
            <a:normAutofit/>
          </a:bodyPr>
          <a:lstStyle/>
          <a:p>
            <a:pPr algn="just">
              <a:lnSpc>
                <a:spcPct val="100000"/>
              </a:lnSpc>
              <a:spcBef>
                <a:spcPts val="0"/>
              </a:spcBef>
            </a:pPr>
            <a:r>
              <a:rPr dirty="0" lang="es-PE" sz="2400"/>
              <a:t>Permite indagar los 4 elementos que componen el sentido de comunidad (</a:t>
            </a:r>
            <a:r>
              <a:rPr dirty="0" err="1" lang="es-PE" sz="2400">
                <a:solidFill>
                  <a:srgbClr val="0000FF"/>
                </a:solidFill>
              </a:rPr>
              <a:t>McMillan</a:t>
            </a:r>
            <a:r>
              <a:rPr dirty="0" lang="es-PE" sz="2400">
                <a:solidFill>
                  <a:srgbClr val="0000FF"/>
                </a:solidFill>
              </a:rPr>
              <a:t> y Chavis, 1986</a:t>
            </a:r>
            <a:r>
              <a:rPr dirty="0" lang="es-PE" sz="2400"/>
              <a:t>). </a:t>
            </a:r>
          </a:p>
          <a:p>
            <a:pPr algn="just">
              <a:lnSpc>
                <a:spcPct val="100000"/>
              </a:lnSpc>
              <a:spcBef>
                <a:spcPts val="0"/>
              </a:spcBef>
            </a:pPr>
            <a:r>
              <a:rPr dirty="0" lang="es-PE" sz="2400"/>
              <a:t>Es una forma rápida de conocer las características psicosociales de una comunidad.</a:t>
            </a:r>
          </a:p>
          <a:p>
            <a:pPr algn="just">
              <a:lnSpc>
                <a:spcPct val="100000"/>
              </a:lnSpc>
              <a:spcBef>
                <a:spcPts val="0"/>
              </a:spcBef>
            </a:pPr>
            <a:r>
              <a:rPr dirty="0" lang="es-PE" sz="2400"/>
              <a:t>Debe ser desarrollada con representantes de la comunidad en cuestión.</a:t>
            </a:r>
          </a:p>
        </p:txBody>
      </p:sp>
      <p:pic>
        <p:nvPicPr>
          <p:cNvPr id="4" name="Imagen 3">
            <a:extLst>
              <a:ext uri="{FF2B5EF4-FFF2-40B4-BE49-F238E27FC236}">
                <a16:creationId xmlns:a16="http://schemas.microsoft.com/office/drawing/2014/main" id="{D72EE15E-6C06-4693-8AD0-307121287873}"/>
              </a:ext>
            </a:extLst>
          </p:cNvPr>
          <p:cNvPicPr>
            <a:picLocks noChangeAspect="1"/>
          </p:cNvPicPr>
          <p:nvPr/>
        </p:nvPicPr>
        <p:blipFill rotWithShape="1">
          <a:blip r:embed="rId2"/>
          <a:srcRect b="61" l="128" r="46" t="70"/>
          <a:stretch/>
        </p:blipFill>
        <p:spPr>
          <a:xfrm>
            <a:off x="6429713" y="994970"/>
            <a:ext cx="4149797" cy="5345906"/>
          </a:xfrm>
          <a:prstGeom prst="rect">
            <a:avLst/>
          </a:prstGeom>
        </p:spPr>
      </p:pic>
    </p:spTree>
    <p:extLst>
      <p:ext uri="{BB962C8B-B14F-4D97-AF65-F5344CB8AC3E}">
        <p14:creationId xmlns:p14="http://schemas.microsoft.com/office/powerpoint/2010/main" val="4141216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250" spd="slow">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18348-0527-4EE1-9B73-7BEC267B61C5}"/>
              </a:ext>
            </a:extLst>
          </p:cNvPr>
          <p:cNvSpPr>
            <a:spLocks noGrp="1"/>
          </p:cNvSpPr>
          <p:nvPr>
            <p:ph type="title"/>
          </p:nvPr>
        </p:nvSpPr>
        <p:spPr>
          <a:xfrm>
            <a:off x="1123122" y="236788"/>
            <a:ext cx="10515600" cy="1325563"/>
          </a:xfrm>
        </p:spPr>
        <p:txBody>
          <a:bodyPr/>
          <a:lstStyle/>
          <a:p>
            <a:pPr algn="ctr"/>
            <a:r>
              <a:rPr lang="es-PE" dirty="0">
                <a:solidFill>
                  <a:srgbClr val="0000FF"/>
                </a:solidFill>
              </a:rPr>
              <a:t>Técnica 2: Entrevista comunitaria</a:t>
            </a:r>
          </a:p>
        </p:txBody>
      </p:sp>
      <p:sp>
        <p:nvSpPr>
          <p:cNvPr id="3" name="Marcador de texto 2">
            <a:extLst>
              <a:ext uri="{FF2B5EF4-FFF2-40B4-BE49-F238E27FC236}">
                <a16:creationId xmlns:a16="http://schemas.microsoft.com/office/drawing/2014/main" id="{AB21BE6F-4A8E-47EA-BAAC-029A9233D3EB}"/>
              </a:ext>
            </a:extLst>
          </p:cNvPr>
          <p:cNvSpPr>
            <a:spLocks noGrp="1"/>
          </p:cNvSpPr>
          <p:nvPr>
            <p:ph type="body" idx="1"/>
          </p:nvPr>
        </p:nvSpPr>
        <p:spPr>
          <a:xfrm>
            <a:off x="838200" y="1332690"/>
            <a:ext cx="5257800" cy="4844274"/>
          </a:xfrm>
        </p:spPr>
        <p:txBody>
          <a:bodyPr>
            <a:normAutofit lnSpcReduction="10000"/>
          </a:bodyPr>
          <a:lstStyle/>
          <a:p>
            <a:pPr algn="just">
              <a:lnSpc>
                <a:spcPct val="100000"/>
              </a:lnSpc>
              <a:spcBef>
                <a:spcPts val="0"/>
              </a:spcBef>
            </a:pPr>
            <a:r>
              <a:rPr lang="es-PE" sz="2400" dirty="0"/>
              <a:t>Herramienta predilecta de la psicología comunitaria y social para el diagnóstico psicosocial de la comunidad.</a:t>
            </a:r>
          </a:p>
          <a:p>
            <a:pPr algn="just">
              <a:lnSpc>
                <a:spcPct val="100000"/>
              </a:lnSpc>
              <a:spcBef>
                <a:spcPts val="0"/>
              </a:spcBef>
            </a:pPr>
            <a:r>
              <a:rPr lang="es-PE" sz="2400" dirty="0"/>
              <a:t>También se usa para delimitar problemáticas comunitarias, elegir objetivos de proyectos, evaluar aspectos del relacionamiento social, compartir impresiones de otros actores locales, determinar estilos de liderazgo comunitario, redes de soporte social, monitoreo y evaluación de proyectos, etc.</a:t>
            </a:r>
          </a:p>
        </p:txBody>
      </p:sp>
      <p:pic>
        <p:nvPicPr>
          <p:cNvPr id="6" name="Google Shape;194;g8dbaeebe2e_0_29">
            <a:extLst>
              <a:ext uri="{FF2B5EF4-FFF2-40B4-BE49-F238E27FC236}">
                <a16:creationId xmlns:a16="http://schemas.microsoft.com/office/drawing/2014/main" id="{A67E2B56-3042-4FF6-BBEF-B83D86732BB7}"/>
              </a:ext>
            </a:extLst>
          </p:cNvPr>
          <p:cNvPicPr preferRelativeResize="0"/>
          <p:nvPr/>
        </p:nvPicPr>
        <p:blipFill>
          <a:blip r:embed="rId2">
            <a:alphaModFix/>
          </a:blip>
          <a:stretch>
            <a:fillRect/>
          </a:stretch>
        </p:blipFill>
        <p:spPr>
          <a:xfrm>
            <a:off x="6571422" y="2175079"/>
            <a:ext cx="4876800" cy="2724150"/>
          </a:xfrm>
          <a:prstGeom prst="rect">
            <a:avLst/>
          </a:prstGeom>
          <a:noFill/>
          <a:ln>
            <a:noFill/>
          </a:ln>
        </p:spPr>
      </p:pic>
    </p:spTree>
    <p:extLst>
      <p:ext uri="{BB962C8B-B14F-4D97-AF65-F5344CB8AC3E}">
        <p14:creationId xmlns:p14="http://schemas.microsoft.com/office/powerpoint/2010/main" val="1462394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18348-0527-4EE1-9B73-7BEC267B61C5}"/>
              </a:ext>
            </a:extLst>
          </p:cNvPr>
          <p:cNvSpPr>
            <a:spLocks noGrp="1"/>
          </p:cNvSpPr>
          <p:nvPr>
            <p:ph type="title"/>
          </p:nvPr>
        </p:nvSpPr>
        <p:spPr>
          <a:xfrm>
            <a:off x="1295400" y="204704"/>
            <a:ext cx="10515600" cy="1325563"/>
          </a:xfrm>
        </p:spPr>
        <p:txBody>
          <a:bodyPr/>
          <a:lstStyle/>
          <a:p>
            <a:pPr algn="ctr"/>
            <a:r>
              <a:rPr lang="es-PE" dirty="0">
                <a:solidFill>
                  <a:srgbClr val="0000FF"/>
                </a:solidFill>
              </a:rPr>
              <a:t>Técnica 3: El árbol de problemas</a:t>
            </a:r>
          </a:p>
        </p:txBody>
      </p:sp>
      <p:sp>
        <p:nvSpPr>
          <p:cNvPr id="3" name="Marcador de texto 2">
            <a:extLst>
              <a:ext uri="{FF2B5EF4-FFF2-40B4-BE49-F238E27FC236}">
                <a16:creationId xmlns:a16="http://schemas.microsoft.com/office/drawing/2014/main" id="{AB21BE6F-4A8E-47EA-BAAC-029A9233D3EB}"/>
              </a:ext>
            </a:extLst>
          </p:cNvPr>
          <p:cNvSpPr>
            <a:spLocks noGrp="1"/>
          </p:cNvSpPr>
          <p:nvPr>
            <p:ph type="body" idx="1"/>
          </p:nvPr>
        </p:nvSpPr>
        <p:spPr>
          <a:xfrm>
            <a:off x="838200" y="1332690"/>
            <a:ext cx="4688393" cy="4844274"/>
          </a:xfrm>
        </p:spPr>
        <p:txBody>
          <a:bodyPr>
            <a:normAutofit/>
          </a:bodyPr>
          <a:lstStyle/>
          <a:p>
            <a:pPr algn="just">
              <a:lnSpc>
                <a:spcPct val="100000"/>
              </a:lnSpc>
              <a:spcBef>
                <a:spcPts val="0"/>
              </a:spcBef>
            </a:pPr>
            <a:r>
              <a:rPr lang="es-PE" sz="2400" dirty="0"/>
              <a:t>Permite problematizar y vincular un problema con sus causas e impactos o consecuencias.</a:t>
            </a:r>
          </a:p>
          <a:p>
            <a:pPr algn="just">
              <a:lnSpc>
                <a:spcPct val="100000"/>
              </a:lnSpc>
              <a:spcBef>
                <a:spcPts val="0"/>
              </a:spcBef>
            </a:pPr>
            <a:r>
              <a:rPr lang="es-PE" sz="2400" dirty="0"/>
              <a:t>Requiere identificar un problema principal previamente.</a:t>
            </a:r>
          </a:p>
          <a:p>
            <a:pPr algn="just">
              <a:lnSpc>
                <a:spcPct val="100000"/>
              </a:lnSpc>
              <a:spcBef>
                <a:spcPts val="0"/>
              </a:spcBef>
            </a:pPr>
            <a:r>
              <a:rPr lang="es-PE" sz="2400" dirty="0"/>
              <a:t>Debe ser trabajado con representantes de la comunidad en cuestión.</a:t>
            </a:r>
          </a:p>
        </p:txBody>
      </p:sp>
      <p:pic>
        <p:nvPicPr>
          <p:cNvPr id="5" name="Imagen 4" descr="Diagrama&#10;&#10;Descripción generada automáticamente">
            <a:extLst>
              <a:ext uri="{FF2B5EF4-FFF2-40B4-BE49-F238E27FC236}">
                <a16:creationId xmlns:a16="http://schemas.microsoft.com/office/drawing/2014/main" id="{38451B1C-3B27-4302-9222-9AF9E26A58C6}"/>
              </a:ext>
            </a:extLst>
          </p:cNvPr>
          <p:cNvPicPr>
            <a:picLocks noChangeAspect="1"/>
          </p:cNvPicPr>
          <p:nvPr/>
        </p:nvPicPr>
        <p:blipFill>
          <a:blip r:embed="rId2"/>
          <a:stretch>
            <a:fillRect/>
          </a:stretch>
        </p:blipFill>
        <p:spPr>
          <a:xfrm>
            <a:off x="5526593" y="1989023"/>
            <a:ext cx="6579588" cy="3531608"/>
          </a:xfrm>
          <a:prstGeom prst="rect">
            <a:avLst/>
          </a:prstGeom>
        </p:spPr>
      </p:pic>
    </p:spTree>
    <p:extLst>
      <p:ext uri="{BB962C8B-B14F-4D97-AF65-F5344CB8AC3E}">
        <p14:creationId xmlns:p14="http://schemas.microsoft.com/office/powerpoint/2010/main" val="185128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Un grupo de personas sentadas en el suelo&#10;&#10;Descripción generada automáticamente con confianza media" id="5" name="Imagen 4">
            <a:extLst>
              <a:ext uri="{FF2B5EF4-FFF2-40B4-BE49-F238E27FC236}">
                <a16:creationId xmlns:a16="http://schemas.microsoft.com/office/drawing/2014/main" id="{40398DA4-86F5-49E9-BD09-921B18C71206}"/>
              </a:ext>
            </a:extLst>
          </p:cNvPr>
          <p:cNvPicPr>
            <a:picLocks noChangeAspect="1"/>
          </p:cNvPicPr>
          <p:nvPr/>
        </p:nvPicPr>
        <p:blipFill rotWithShape="1">
          <a:blip r:embed="rId2">
            <a:extLst>
              <a:ext uri="{28A0092B-C50C-407E-A947-70E740481C1C}">
                <a14:useLocalDpi xmlns:a14="http://schemas.microsoft.com/office/drawing/2010/main" val="0"/>
              </a:ext>
            </a:extLst>
          </a:blip>
          <a:srcRect b="-1" r="27"/>
          <a:stretch/>
        </p:blipFill>
        <p:spPr>
          <a:xfrm>
            <a:off x="2514772" y="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690914" y="-10"/>
            <a:ext cx="6703142" cy="1899912"/>
          </a:xfrm>
        </p:spPr>
        <p:txBody>
          <a:bodyPr>
            <a:normAutofit/>
          </a:bodyPr>
          <a:lstStyle/>
          <a:p>
            <a:r>
              <a:rPr dirty="0" lang="es-CL" sz="4000">
                <a:solidFill>
                  <a:srgbClr val="0000FF"/>
                </a:solidFill>
                <a:latin typeface="+mn-lt"/>
              </a:rPr>
              <a:t>Esquema de la presentación</a:t>
            </a: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838200" y="2434201"/>
            <a:ext cx="5257800" cy="3742762"/>
          </a:xfrm>
        </p:spPr>
        <p:txBody>
          <a:bodyPr>
            <a:noAutofit/>
          </a:bodyPr>
          <a:lstStyle/>
          <a:p>
            <a:pPr>
              <a:spcBef>
                <a:spcPts val="0"/>
              </a:spcBef>
              <a:spcAft>
                <a:spcPts val="600"/>
              </a:spcAft>
            </a:pPr>
            <a:r>
              <a:rPr dirty="0" lang="es-MX" sz="2400"/>
              <a:t>Conceptos básicos: Barrio, Comunidad y Sentido de comunidad.</a:t>
            </a:r>
          </a:p>
          <a:p>
            <a:pPr>
              <a:spcBef>
                <a:spcPts val="0"/>
              </a:spcBef>
              <a:spcAft>
                <a:spcPts val="600"/>
              </a:spcAft>
            </a:pPr>
            <a:r>
              <a:rPr dirty="0" lang="es-MX" sz="2400"/>
              <a:t>Sentido de comunidad en el barrio. </a:t>
            </a:r>
          </a:p>
          <a:p>
            <a:pPr>
              <a:spcBef>
                <a:spcPts val="0"/>
              </a:spcBef>
              <a:spcAft>
                <a:spcPts val="600"/>
              </a:spcAft>
            </a:pPr>
            <a:r>
              <a:rPr dirty="0" lang="es-MX" sz="2400"/>
              <a:t>Menciones sobre lecciones aprendidas o experiencias exitosas locales.</a:t>
            </a:r>
          </a:p>
          <a:p>
            <a:pPr>
              <a:spcBef>
                <a:spcPts val="0"/>
              </a:spcBef>
              <a:spcAft>
                <a:spcPts val="600"/>
              </a:spcAft>
            </a:pPr>
            <a:r>
              <a:rPr dirty="0" lang="es-MX" sz="2400"/>
              <a:t>Oportunidades desde la UCSUR</a:t>
            </a:r>
          </a:p>
          <a:p>
            <a:pPr>
              <a:spcBef>
                <a:spcPts val="0"/>
              </a:spcBef>
              <a:spcAft>
                <a:spcPts val="600"/>
              </a:spcAft>
            </a:pPr>
            <a:r>
              <a:rPr dirty="0" lang="es-MX" sz="2400"/>
              <a:t>Experiencias previas (investigación, intervención, voluntariado).</a:t>
            </a:r>
          </a:p>
          <a:p>
            <a:pPr>
              <a:spcBef>
                <a:spcPts val="0"/>
              </a:spcBef>
              <a:spcAft>
                <a:spcPts val="600"/>
              </a:spcAft>
            </a:pPr>
            <a:r>
              <a:rPr dirty="0" lang="es-MX" sz="2400"/>
              <a:t>Desafíos actuales (</a:t>
            </a:r>
            <a:r>
              <a:rPr dirty="0" err="1" lang="es-MX" sz="2400"/>
              <a:t>covid</a:t>
            </a:r>
            <a:r>
              <a:rPr dirty="0" lang="es-MX" sz="2400"/>
              <a:t> 19, nuevo gobierno, etc.).</a:t>
            </a:r>
            <a:endParaRPr dirty="0" lang="es-CL" sz="2400"/>
          </a:p>
        </p:txBody>
      </p:sp>
    </p:spTree>
    <p:extLst>
      <p:ext uri="{BB962C8B-B14F-4D97-AF65-F5344CB8AC3E}">
        <p14:creationId xmlns:p14="http://schemas.microsoft.com/office/powerpoint/2010/main" val="933597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250" spd="slow">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18348-0527-4EE1-9B73-7BEC267B61C5}"/>
              </a:ext>
            </a:extLst>
          </p:cNvPr>
          <p:cNvSpPr>
            <a:spLocks noGrp="1"/>
          </p:cNvSpPr>
          <p:nvPr>
            <p:ph type="title"/>
          </p:nvPr>
        </p:nvSpPr>
        <p:spPr>
          <a:xfrm>
            <a:off x="1285461" y="0"/>
            <a:ext cx="10515600" cy="1325563"/>
          </a:xfrm>
        </p:spPr>
        <p:txBody>
          <a:bodyPr/>
          <a:lstStyle/>
          <a:p>
            <a:r>
              <a:rPr lang="es-PE" dirty="0">
                <a:solidFill>
                  <a:srgbClr val="0000FF"/>
                </a:solidFill>
              </a:rPr>
              <a:t>Técnica 4: La escalera de participación</a:t>
            </a:r>
          </a:p>
        </p:txBody>
      </p:sp>
      <p:sp>
        <p:nvSpPr>
          <p:cNvPr id="3" name="Marcador de texto 2">
            <a:extLst>
              <a:ext uri="{FF2B5EF4-FFF2-40B4-BE49-F238E27FC236}">
                <a16:creationId xmlns:a16="http://schemas.microsoft.com/office/drawing/2014/main" id="{AB21BE6F-4A8E-47EA-BAAC-029A9233D3EB}"/>
              </a:ext>
            </a:extLst>
          </p:cNvPr>
          <p:cNvSpPr>
            <a:spLocks noGrp="1"/>
          </p:cNvSpPr>
          <p:nvPr>
            <p:ph type="body" idx="1"/>
          </p:nvPr>
        </p:nvSpPr>
        <p:spPr>
          <a:xfrm>
            <a:off x="1191413" y="1334505"/>
            <a:ext cx="4688393" cy="4844274"/>
          </a:xfrm>
        </p:spPr>
        <p:txBody>
          <a:bodyPr>
            <a:normAutofit/>
          </a:bodyPr>
          <a:lstStyle/>
          <a:p>
            <a:pPr algn="just">
              <a:lnSpc>
                <a:spcPct val="100000"/>
              </a:lnSpc>
              <a:spcBef>
                <a:spcPts val="0"/>
              </a:spcBef>
            </a:pPr>
            <a:r>
              <a:rPr lang="es-PE" sz="2400" dirty="0"/>
              <a:t>Determinar el nivel de participación de una comunidad.</a:t>
            </a:r>
          </a:p>
          <a:p>
            <a:pPr algn="just">
              <a:lnSpc>
                <a:spcPct val="100000"/>
              </a:lnSpc>
              <a:spcBef>
                <a:spcPts val="0"/>
              </a:spcBef>
            </a:pPr>
            <a:r>
              <a:rPr lang="es-PE" sz="2400" dirty="0"/>
              <a:t>Estimar qué tipo de acciones son necesarias para incrementar, mejorar o consolidar los niveles de participación del colectivo.</a:t>
            </a:r>
          </a:p>
        </p:txBody>
      </p:sp>
      <p:pic>
        <p:nvPicPr>
          <p:cNvPr id="6" name="Imagen 5" descr="Diagrama&#10;&#10;Descripción generada automáticamente">
            <a:extLst>
              <a:ext uri="{FF2B5EF4-FFF2-40B4-BE49-F238E27FC236}">
                <a16:creationId xmlns:a16="http://schemas.microsoft.com/office/drawing/2014/main" id="{1591BD7A-1E5E-4CA6-99EC-477E0E191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935" y="1237073"/>
            <a:ext cx="5039139" cy="5039139"/>
          </a:xfrm>
          <a:prstGeom prst="rect">
            <a:avLst/>
          </a:prstGeom>
        </p:spPr>
      </p:pic>
    </p:spTree>
    <p:extLst>
      <p:ext uri="{BB962C8B-B14F-4D97-AF65-F5344CB8AC3E}">
        <p14:creationId xmlns:p14="http://schemas.microsoft.com/office/powerpoint/2010/main" val="752739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18348-0527-4EE1-9B73-7BEC267B61C5}"/>
              </a:ext>
            </a:extLst>
          </p:cNvPr>
          <p:cNvSpPr>
            <a:spLocks noGrp="1"/>
          </p:cNvSpPr>
          <p:nvPr>
            <p:ph type="title"/>
          </p:nvPr>
        </p:nvSpPr>
        <p:spPr>
          <a:xfrm>
            <a:off x="1285461" y="97199"/>
            <a:ext cx="10515600" cy="1325563"/>
          </a:xfrm>
        </p:spPr>
        <p:txBody>
          <a:bodyPr/>
          <a:lstStyle/>
          <a:p>
            <a:r>
              <a:rPr dirty="0" lang="es-PE">
                <a:solidFill>
                  <a:srgbClr val="0000FF"/>
                </a:solidFill>
              </a:rPr>
              <a:t>Técnica 5: El mapeo de actores sociales</a:t>
            </a:r>
          </a:p>
        </p:txBody>
      </p:sp>
      <p:sp>
        <p:nvSpPr>
          <p:cNvPr id="3" name="Marcador de texto 2">
            <a:extLst>
              <a:ext uri="{FF2B5EF4-FFF2-40B4-BE49-F238E27FC236}">
                <a16:creationId xmlns:a16="http://schemas.microsoft.com/office/drawing/2014/main" id="{AB21BE6F-4A8E-47EA-BAAC-029A9233D3EB}"/>
              </a:ext>
            </a:extLst>
          </p:cNvPr>
          <p:cNvSpPr>
            <a:spLocks noGrp="1"/>
          </p:cNvSpPr>
          <p:nvPr>
            <p:ph idx="1" type="body"/>
          </p:nvPr>
        </p:nvSpPr>
        <p:spPr>
          <a:xfrm>
            <a:off x="559905" y="1253745"/>
            <a:ext cx="4688393" cy="4844274"/>
          </a:xfrm>
        </p:spPr>
        <p:txBody>
          <a:bodyPr>
            <a:normAutofit/>
          </a:bodyPr>
          <a:lstStyle/>
          <a:p>
            <a:pPr algn="just">
              <a:lnSpc>
                <a:spcPct val="100000"/>
              </a:lnSpc>
              <a:spcBef>
                <a:spcPts val="0"/>
              </a:spcBef>
            </a:pPr>
            <a:r>
              <a:rPr dirty="0" lang="es-PE" sz="2400"/>
              <a:t>Permite identificar a los actores relevantes o claves en una comunidad, así como su disposición hacia la actividad (proyecto).</a:t>
            </a:r>
          </a:p>
          <a:p>
            <a:pPr algn="just">
              <a:lnSpc>
                <a:spcPct val="100000"/>
              </a:lnSpc>
              <a:spcBef>
                <a:spcPts val="0"/>
              </a:spcBef>
            </a:pPr>
            <a:r>
              <a:rPr dirty="0" lang="es-PE" sz="2400"/>
              <a:t>También permite visualizar el nivel de poder y apoyo.</a:t>
            </a:r>
          </a:p>
          <a:p>
            <a:pPr algn="just">
              <a:lnSpc>
                <a:spcPct val="100000"/>
              </a:lnSpc>
              <a:spcBef>
                <a:spcPts val="0"/>
              </a:spcBef>
            </a:pPr>
            <a:r>
              <a:rPr dirty="0" lang="es-PE" sz="2400"/>
              <a:t>Ayuda a anticipar estrategias de alianza y sinergias, aprovechando los recursos de los actores clave. </a:t>
            </a:r>
          </a:p>
        </p:txBody>
      </p:sp>
      <p:pic>
        <p:nvPicPr>
          <p:cNvPr id="6" name="Imagen 5">
            <a:extLst>
              <a:ext uri="{FF2B5EF4-FFF2-40B4-BE49-F238E27FC236}">
                <a16:creationId xmlns:a16="http://schemas.microsoft.com/office/drawing/2014/main" id="{65AEE27B-1303-4D93-9269-1DA21FBD098C}"/>
              </a:ext>
            </a:extLst>
          </p:cNvPr>
          <p:cNvPicPr>
            <a:picLocks noChangeAspect="1"/>
          </p:cNvPicPr>
          <p:nvPr/>
        </p:nvPicPr>
        <p:blipFill rotWithShape="1">
          <a:blip r:embed="rId2"/>
          <a:srcRect b="81" l="40" r="78" t="109"/>
          <a:stretch/>
        </p:blipFill>
        <p:spPr>
          <a:xfrm>
            <a:off x="5544032" y="1796638"/>
            <a:ext cx="6455326" cy="3758489"/>
          </a:xfrm>
          <a:prstGeom prst="rect">
            <a:avLst/>
          </a:prstGeom>
        </p:spPr>
      </p:pic>
    </p:spTree>
    <p:extLst>
      <p:ext uri="{BB962C8B-B14F-4D97-AF65-F5344CB8AC3E}">
        <p14:creationId xmlns:p14="http://schemas.microsoft.com/office/powerpoint/2010/main" val="3451864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250" spd="slow">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Algunos productos del curso de </a:t>
            </a:r>
            <a:br>
              <a:rPr lang="es-CL" dirty="0">
                <a:solidFill>
                  <a:srgbClr val="0000FF"/>
                </a:solidFill>
                <a:latin typeface="+mn-lt"/>
              </a:rPr>
            </a:br>
            <a:r>
              <a:rPr lang="es-CL" dirty="0">
                <a:solidFill>
                  <a:srgbClr val="0000FF"/>
                </a:solidFill>
                <a:latin typeface="+mn-lt"/>
              </a:rPr>
              <a:t>Psicología Comunitaria</a:t>
            </a:r>
            <a:endParaRPr lang="es-CL" dirty="0">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734504" y="1278193"/>
            <a:ext cx="10515599" cy="5111417"/>
          </a:xfrm>
        </p:spPr>
        <p:txBody>
          <a:bodyPr>
            <a:normAutofit/>
          </a:bodyPr>
          <a:lstStyle/>
          <a:p>
            <a:pPr algn="just">
              <a:lnSpc>
                <a:spcPct val="100000"/>
              </a:lnSpc>
              <a:spcBef>
                <a:spcPts val="0"/>
              </a:spcBef>
            </a:pPr>
            <a:r>
              <a:rPr lang="es-ES" sz="2400" dirty="0">
                <a:effectLst/>
                <a:ea typeface="Calibri" panose="020F0502020204030204" pitchFamily="34" charset="0"/>
              </a:rPr>
              <a:t>Texto</a:t>
            </a:r>
            <a:endParaRPr lang="es-CL" sz="2400" dirty="0"/>
          </a:p>
        </p:txBody>
      </p:sp>
      <p:pic>
        <p:nvPicPr>
          <p:cNvPr id="5" name="Imagen 4" descr="Interfaz de usuario gráfica, Sitio web&#10;&#10;Descripción generada automáticamente">
            <a:extLst>
              <a:ext uri="{FF2B5EF4-FFF2-40B4-BE49-F238E27FC236}">
                <a16:creationId xmlns:a16="http://schemas.microsoft.com/office/drawing/2014/main" id="{200665F7-633A-4B6D-97E8-7D47F1CB7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823" y="1543849"/>
            <a:ext cx="8837544" cy="4971119"/>
          </a:xfrm>
          <a:prstGeom prst="rect">
            <a:avLst/>
          </a:prstGeom>
        </p:spPr>
      </p:pic>
    </p:spTree>
    <p:extLst>
      <p:ext uri="{BB962C8B-B14F-4D97-AF65-F5344CB8AC3E}">
        <p14:creationId xmlns:p14="http://schemas.microsoft.com/office/powerpoint/2010/main" val="193330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Algunos productos del curso de </a:t>
            </a:r>
            <a:br>
              <a:rPr lang="es-CL" dirty="0">
                <a:solidFill>
                  <a:srgbClr val="0000FF"/>
                </a:solidFill>
                <a:latin typeface="+mn-lt"/>
              </a:rPr>
            </a:br>
            <a:r>
              <a:rPr lang="es-CL" dirty="0">
                <a:solidFill>
                  <a:srgbClr val="0000FF"/>
                </a:solidFill>
                <a:latin typeface="+mn-lt"/>
              </a:rPr>
              <a:t>Psicología Comunitaria</a:t>
            </a:r>
            <a:endParaRPr lang="es-CL" dirty="0">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734504" y="1278193"/>
            <a:ext cx="10515599" cy="5111417"/>
          </a:xfrm>
        </p:spPr>
        <p:txBody>
          <a:bodyPr>
            <a:normAutofit/>
          </a:bodyPr>
          <a:lstStyle/>
          <a:p>
            <a:pPr algn="just">
              <a:lnSpc>
                <a:spcPct val="100000"/>
              </a:lnSpc>
              <a:spcBef>
                <a:spcPts val="0"/>
              </a:spcBef>
            </a:pPr>
            <a:r>
              <a:rPr lang="es-ES" sz="2400" dirty="0">
                <a:effectLst/>
                <a:ea typeface="Calibri" panose="020F0502020204030204" pitchFamily="34" charset="0"/>
              </a:rPr>
              <a:t>Texto</a:t>
            </a:r>
            <a:endParaRPr lang="es-CL" sz="2400" dirty="0"/>
          </a:p>
        </p:txBody>
      </p:sp>
      <p:pic>
        <p:nvPicPr>
          <p:cNvPr id="5" name="Imagen 4" descr="Interfaz de usuario gráfica, Texto&#10;&#10;Descripción generada automáticamente">
            <a:extLst>
              <a:ext uri="{FF2B5EF4-FFF2-40B4-BE49-F238E27FC236}">
                <a16:creationId xmlns:a16="http://schemas.microsoft.com/office/drawing/2014/main" id="{09FD8AF8-B364-4952-B24A-566DB191F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869" y="1453479"/>
            <a:ext cx="9086964" cy="5111417"/>
          </a:xfrm>
          <a:prstGeom prst="rect">
            <a:avLst/>
          </a:prstGeom>
        </p:spPr>
      </p:pic>
    </p:spTree>
    <p:extLst>
      <p:ext uri="{BB962C8B-B14F-4D97-AF65-F5344CB8AC3E}">
        <p14:creationId xmlns:p14="http://schemas.microsoft.com/office/powerpoint/2010/main" val="2304941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Conclusiones preliminares</a:t>
            </a:r>
            <a:endParaRPr lang="es-CL" dirty="0">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734504" y="1278193"/>
            <a:ext cx="10515599" cy="5111417"/>
          </a:xfrm>
        </p:spPr>
        <p:txBody>
          <a:bodyPr>
            <a:normAutofit/>
          </a:bodyPr>
          <a:lstStyle/>
          <a:p>
            <a:pPr algn="just">
              <a:lnSpc>
                <a:spcPct val="100000"/>
              </a:lnSpc>
              <a:spcBef>
                <a:spcPts val="0"/>
              </a:spcBef>
            </a:pPr>
            <a:r>
              <a:rPr lang="es-ES" sz="2400" b="1" i="1" dirty="0"/>
              <a:t>Barrio y comunidad</a:t>
            </a:r>
            <a:r>
              <a:rPr lang="es-ES" sz="2400" dirty="0"/>
              <a:t> son dos cosas distintas, pero podemos convertir un barrio en una comunidad siempre y cuando se le brinde a este objetivos, propósitos y capacidad de organización. </a:t>
            </a:r>
          </a:p>
          <a:p>
            <a:pPr algn="just">
              <a:lnSpc>
                <a:spcPct val="100000"/>
              </a:lnSpc>
              <a:spcBef>
                <a:spcPts val="0"/>
              </a:spcBef>
            </a:pPr>
            <a:r>
              <a:rPr lang="es-CL" sz="2400" b="1" i="1" dirty="0"/>
              <a:t>Barrio y escuela </a:t>
            </a:r>
            <a:r>
              <a:rPr lang="es-CL" sz="2400" dirty="0"/>
              <a:t>son dos aspectos esenciales en el desarrollo del individuo en su entorno social según el enfoque ecológico de Bronfenbrenner. </a:t>
            </a:r>
          </a:p>
          <a:p>
            <a:pPr algn="just">
              <a:lnSpc>
                <a:spcPct val="100000"/>
              </a:lnSpc>
              <a:spcBef>
                <a:spcPts val="0"/>
              </a:spcBef>
            </a:pPr>
            <a:r>
              <a:rPr lang="es-CL" sz="2400" dirty="0"/>
              <a:t>Un </a:t>
            </a:r>
            <a:r>
              <a:rPr lang="es-CL" sz="2400" b="1" i="1" dirty="0"/>
              <a:t>entorno vulnerable </a:t>
            </a:r>
            <a:r>
              <a:rPr lang="es-CL" sz="2400" dirty="0"/>
              <a:t>podría representar un factor de riesgo para el individuo e incrementar su situación de </a:t>
            </a:r>
            <a:r>
              <a:rPr lang="es-CL" sz="2400" b="1" i="1" dirty="0"/>
              <a:t>vulnerabilidad social</a:t>
            </a:r>
            <a:r>
              <a:rPr lang="es-CL" sz="2400" dirty="0"/>
              <a:t>. El barrio suele ser un espacio vulnerable.</a:t>
            </a:r>
          </a:p>
          <a:p>
            <a:pPr algn="just">
              <a:lnSpc>
                <a:spcPct val="100000"/>
              </a:lnSpc>
              <a:spcBef>
                <a:spcPts val="0"/>
              </a:spcBef>
            </a:pPr>
            <a:r>
              <a:rPr lang="es-CL" sz="2400" dirty="0"/>
              <a:t>Es labor del psicólogo comunitario intervenir en estos contextos próximos con propuestas que supongan soluciones concretas a problemáticas reales, tomando como referencia la participación de los individuos y recurriendo a técnicas participativas, transformando entornos vulnerables en nutritivos para el desarrollo individual y social.</a:t>
            </a:r>
          </a:p>
        </p:txBody>
      </p:sp>
    </p:spTree>
    <p:extLst>
      <p:ext uri="{BB962C8B-B14F-4D97-AF65-F5344CB8AC3E}">
        <p14:creationId xmlns:p14="http://schemas.microsoft.com/office/powerpoint/2010/main" val="1645408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Desafíos actuales</a:t>
            </a:r>
            <a:endParaRPr lang="es-CL" dirty="0">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545660" y="1417310"/>
            <a:ext cx="3888688" cy="5111417"/>
          </a:xfrm>
        </p:spPr>
        <p:txBody>
          <a:bodyPr>
            <a:normAutofit/>
          </a:bodyPr>
          <a:lstStyle/>
          <a:p>
            <a:pPr algn="just">
              <a:lnSpc>
                <a:spcPct val="100000"/>
              </a:lnSpc>
              <a:spcBef>
                <a:spcPts val="0"/>
              </a:spcBef>
            </a:pPr>
            <a:r>
              <a:rPr lang="es-ES" sz="2400" dirty="0"/>
              <a:t>COVID 19 y repercusiones en el ámbito personal, interpersonal y colectivo.</a:t>
            </a:r>
          </a:p>
          <a:p>
            <a:pPr algn="just">
              <a:lnSpc>
                <a:spcPct val="100000"/>
              </a:lnSpc>
              <a:spcBef>
                <a:spcPts val="0"/>
              </a:spcBef>
            </a:pPr>
            <a:r>
              <a:rPr lang="es-ES" sz="2400" dirty="0"/>
              <a:t>Coyuntura electoral nacional. La polarización política y social.</a:t>
            </a:r>
          </a:p>
          <a:p>
            <a:pPr algn="just">
              <a:lnSpc>
                <a:spcPct val="100000"/>
              </a:lnSpc>
              <a:spcBef>
                <a:spcPts val="0"/>
              </a:spcBef>
            </a:pPr>
            <a:r>
              <a:rPr lang="es-ES" sz="2400" dirty="0"/>
              <a:t>Coyuntura actual latinoamericana.</a:t>
            </a:r>
            <a:endParaRPr lang="es-CL" sz="2400" dirty="0"/>
          </a:p>
        </p:txBody>
      </p:sp>
      <p:pic>
        <p:nvPicPr>
          <p:cNvPr id="5" name="Imagen 4">
            <a:extLst>
              <a:ext uri="{FF2B5EF4-FFF2-40B4-BE49-F238E27FC236}">
                <a16:creationId xmlns:a16="http://schemas.microsoft.com/office/drawing/2014/main" id="{02243312-3FF1-44C1-9442-0E9763D92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665" y="1682079"/>
            <a:ext cx="7484379" cy="4303644"/>
          </a:xfrm>
          <a:prstGeom prst="rect">
            <a:avLst/>
          </a:prstGeom>
        </p:spPr>
      </p:pic>
    </p:spTree>
    <p:extLst>
      <p:ext uri="{BB962C8B-B14F-4D97-AF65-F5344CB8AC3E}">
        <p14:creationId xmlns:p14="http://schemas.microsoft.com/office/powerpoint/2010/main" val="1748331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23CA0-830A-4716-A8A1-30495A6C1A50}"/>
              </a:ext>
            </a:extLst>
          </p:cNvPr>
          <p:cNvSpPr>
            <a:spLocks noGrp="1"/>
          </p:cNvSpPr>
          <p:nvPr>
            <p:ph type="title"/>
          </p:nvPr>
        </p:nvSpPr>
        <p:spPr>
          <a:xfrm>
            <a:off x="653715" y="231233"/>
            <a:ext cx="10515600" cy="1325563"/>
          </a:xfrm>
        </p:spPr>
        <p:txBody>
          <a:bodyPr/>
          <a:lstStyle/>
          <a:p>
            <a:r>
              <a:rPr dirty="0" lang="es-PE"/>
              <a:t>Las comunidades pueden </a:t>
            </a:r>
            <a:r>
              <a:rPr b="1" dirty="0" lang="es-PE">
                <a:effectLst>
                  <a:outerShdw algn="tl" blurRad="38100" dir="2700000" dist="38100">
                    <a:srgbClr val="000000">
                      <a:alpha val="43137"/>
                    </a:srgbClr>
                  </a:outerShdw>
                </a:effectLst>
              </a:rPr>
              <a:t>inspirar </a:t>
            </a:r>
            <a:r>
              <a:rPr dirty="0" lang="es-PE"/>
              <a:t>otras comunidades</a:t>
            </a:r>
          </a:p>
        </p:txBody>
      </p:sp>
      <p:sp>
        <p:nvSpPr>
          <p:cNvPr id="3" name="Marcador de contenido 2">
            <a:extLst>
              <a:ext uri="{FF2B5EF4-FFF2-40B4-BE49-F238E27FC236}">
                <a16:creationId xmlns:a16="http://schemas.microsoft.com/office/drawing/2014/main" id="{E61BD7D8-363A-4ACF-BF54-39E13D6797DC}"/>
              </a:ext>
            </a:extLst>
          </p:cNvPr>
          <p:cNvSpPr>
            <a:spLocks noGrp="1"/>
          </p:cNvSpPr>
          <p:nvPr>
            <p:ph idx="1"/>
          </p:nvPr>
        </p:nvSpPr>
        <p:spPr/>
        <p:txBody>
          <a:bodyPr/>
          <a:lstStyle/>
          <a:p>
            <a:r>
              <a:rPr dirty="0" lang="es-PE"/>
              <a:t>Las ideas pueden trascender la distancia mientras encuentren la forma de llegar a otros.</a:t>
            </a:r>
          </a:p>
        </p:txBody>
      </p:sp>
      <p:pic>
        <p:nvPicPr>
          <p:cNvPr id="5" name="Imagen 4">
            <a:extLst>
              <a:ext uri="{FF2B5EF4-FFF2-40B4-BE49-F238E27FC236}">
                <a16:creationId xmlns:a16="http://schemas.microsoft.com/office/drawing/2014/main" id="{7194FBBF-07A6-4BC1-9CCA-2DD096D04C7F}"/>
              </a:ext>
            </a:extLst>
          </p:cNvPr>
          <p:cNvPicPr>
            <a:picLocks noChangeAspect="1"/>
          </p:cNvPicPr>
          <p:nvPr/>
        </p:nvPicPr>
        <p:blipFill rotWithShape="1">
          <a:blip r:embed="rId2"/>
          <a:srcRect b="75" r="32"/>
          <a:stretch/>
        </p:blipFill>
        <p:spPr>
          <a:xfrm>
            <a:off x="1801773" y="2839485"/>
            <a:ext cx="3500144" cy="3337478"/>
          </a:xfrm>
          <a:prstGeom prst="rect">
            <a:avLst/>
          </a:prstGeom>
        </p:spPr>
      </p:pic>
      <p:pic>
        <p:nvPicPr>
          <p:cNvPr id="7" name="Imagen 6">
            <a:extLst>
              <a:ext uri="{FF2B5EF4-FFF2-40B4-BE49-F238E27FC236}">
                <a16:creationId xmlns:a16="http://schemas.microsoft.com/office/drawing/2014/main" id="{ED38C807-135E-4463-B7CF-ACBDF74A54DC}"/>
              </a:ext>
            </a:extLst>
          </p:cNvPr>
          <p:cNvPicPr>
            <a:picLocks noChangeAspect="1"/>
          </p:cNvPicPr>
          <p:nvPr/>
        </p:nvPicPr>
        <p:blipFill>
          <a:blip r:embed="rId3"/>
          <a:stretch>
            <a:fillRect/>
          </a:stretch>
        </p:blipFill>
        <p:spPr>
          <a:xfrm>
            <a:off x="6804195" y="3026259"/>
            <a:ext cx="4426939" cy="3150704"/>
          </a:xfrm>
          <a:prstGeom prst="rect">
            <a:avLst/>
          </a:prstGeom>
        </p:spPr>
      </p:pic>
      <p:sp>
        <p:nvSpPr>
          <p:cNvPr id="8" name="Flecha: a la derecha 7">
            <a:extLst>
              <a:ext uri="{FF2B5EF4-FFF2-40B4-BE49-F238E27FC236}">
                <a16:creationId xmlns:a16="http://schemas.microsoft.com/office/drawing/2014/main" id="{0C3EF666-49D9-4576-9C24-58A37A62BC77}"/>
              </a:ext>
            </a:extLst>
          </p:cNvPr>
          <p:cNvSpPr/>
          <p:nvPr/>
        </p:nvSpPr>
        <p:spPr>
          <a:xfrm>
            <a:off x="5555974" y="4395246"/>
            <a:ext cx="1182756" cy="713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PE"/>
          </a:p>
        </p:txBody>
      </p:sp>
    </p:spTree>
    <p:extLst>
      <p:ext uri="{BB962C8B-B14F-4D97-AF65-F5344CB8AC3E}">
        <p14:creationId xmlns:p14="http://schemas.microsoft.com/office/powerpoint/2010/main" val="3293733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250" spd="slow">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B9727-B762-4F4C-9BE9-D9B21BA53AE8}"/>
              </a:ext>
            </a:extLst>
          </p:cNvPr>
          <p:cNvSpPr>
            <a:spLocks noGrp="1"/>
          </p:cNvSpPr>
          <p:nvPr>
            <p:ph type="title"/>
          </p:nvPr>
        </p:nvSpPr>
        <p:spPr>
          <a:xfrm>
            <a:off x="1139716" y="162964"/>
            <a:ext cx="9520158" cy="1049235"/>
          </a:xfrm>
        </p:spPr>
        <p:txBody>
          <a:bodyPr/>
          <a:lstStyle/>
          <a:p>
            <a:pPr algn="ctr"/>
            <a:r>
              <a:rPr lang="es-CL" dirty="0">
                <a:solidFill>
                  <a:srgbClr val="0000FF"/>
                </a:solidFill>
              </a:rPr>
              <a:t>Referencias </a:t>
            </a:r>
          </a:p>
        </p:txBody>
      </p:sp>
      <p:sp>
        <p:nvSpPr>
          <p:cNvPr id="3" name="Marcador de contenido 2">
            <a:extLst>
              <a:ext uri="{FF2B5EF4-FFF2-40B4-BE49-F238E27FC236}">
                <a16:creationId xmlns:a16="http://schemas.microsoft.com/office/drawing/2014/main" id="{9D17EDC4-50DD-D440-97EE-4C5A36E30119}"/>
              </a:ext>
            </a:extLst>
          </p:cNvPr>
          <p:cNvSpPr>
            <a:spLocks noGrp="1"/>
          </p:cNvSpPr>
          <p:nvPr>
            <p:ph idx="1"/>
          </p:nvPr>
        </p:nvSpPr>
        <p:spPr>
          <a:xfrm>
            <a:off x="603372" y="1307690"/>
            <a:ext cx="11077351" cy="5191433"/>
          </a:xfrm>
        </p:spPr>
        <p:txBody>
          <a:bodyPr>
            <a:normAutofit/>
          </a:bodyPr>
          <a:lstStyle/>
          <a:p>
            <a:pPr marL="354013" indent="-354013" algn="just">
              <a:buNone/>
            </a:pPr>
            <a:r>
              <a:rPr lang="en-US" sz="2400" dirty="0"/>
              <a:t>McMillan, D. W., &amp; Chavis, D. M. (1986). Sense of community: A definition and theory. </a:t>
            </a:r>
            <a:r>
              <a:rPr lang="en-US" sz="2400" i="1" dirty="0"/>
              <a:t>Journal of community psychology</a:t>
            </a:r>
            <a:r>
              <a:rPr lang="en-US" sz="2400" dirty="0"/>
              <a:t>, </a:t>
            </a:r>
            <a:r>
              <a:rPr lang="en-US" sz="2400" i="1" dirty="0"/>
              <a:t>14</a:t>
            </a:r>
            <a:r>
              <a:rPr lang="en-US" sz="2400" dirty="0"/>
              <a:t>(1), 6-23.</a:t>
            </a:r>
          </a:p>
          <a:p>
            <a:pPr marL="354013" indent="-354013" algn="just">
              <a:buNone/>
            </a:pPr>
            <a:r>
              <a:rPr lang="es-MX" sz="2400" dirty="0"/>
              <a:t>Montero, M. 1984. La psicología comunitaria: orígenes, principios y fundamentos teóricos. En: Revista Latinoamericana de Psicología, vol. 16, núm. 3, 1984, </a:t>
            </a:r>
            <a:r>
              <a:rPr lang="es-MX" sz="2400" dirty="0" err="1"/>
              <a:t>pp</a:t>
            </a:r>
            <a:r>
              <a:rPr lang="es-MX" sz="2400" dirty="0"/>
              <a:t>- 387-400. Tomado desde: </a:t>
            </a:r>
            <a:r>
              <a:rPr lang="es-MX" sz="2400" dirty="0">
                <a:hlinkClick r:id="rId2"/>
              </a:rPr>
              <a:t>https://www.redalyc.org/pdf/805/80516303.pdf</a:t>
            </a:r>
            <a:endParaRPr lang="en-US" sz="2400" dirty="0"/>
          </a:p>
          <a:p>
            <a:pPr marL="354013" indent="-354013" algn="just">
              <a:buNone/>
            </a:pPr>
            <a:r>
              <a:rPr lang="en-US" sz="2400" dirty="0"/>
              <a:t>Reyes, I. y Lezama, M. (2016). </a:t>
            </a:r>
            <a:r>
              <a:rPr lang="en-US" sz="2400" dirty="0" err="1"/>
              <a:t>Sentido</a:t>
            </a:r>
            <a:r>
              <a:rPr lang="en-US" sz="2400" dirty="0"/>
              <a:t> de </a:t>
            </a:r>
            <a:r>
              <a:rPr lang="en-US" sz="2400" dirty="0" err="1"/>
              <a:t>comunidad</a:t>
            </a:r>
            <a:r>
              <a:rPr lang="en-US" sz="2400" dirty="0"/>
              <a:t> </a:t>
            </a:r>
            <a:r>
              <a:rPr lang="en-US" sz="2400" dirty="0" err="1"/>
              <a:t>en</a:t>
            </a:r>
            <a:r>
              <a:rPr lang="en-US" sz="2400" dirty="0"/>
              <a:t> </a:t>
            </a:r>
            <a:r>
              <a:rPr lang="en-US" sz="2400" dirty="0" err="1"/>
              <a:t>el</a:t>
            </a:r>
            <a:r>
              <a:rPr lang="en-US" sz="2400" dirty="0"/>
              <a:t> barrio: una </a:t>
            </a:r>
            <a:r>
              <a:rPr lang="en-US" sz="2400" dirty="0" err="1"/>
              <a:t>propuesta</a:t>
            </a:r>
            <a:r>
              <a:rPr lang="en-US" sz="2400" dirty="0"/>
              <a:t> para </a:t>
            </a:r>
            <a:r>
              <a:rPr lang="en-US" sz="2400" dirty="0" err="1"/>
              <a:t>su</a:t>
            </a:r>
            <a:r>
              <a:rPr lang="en-US" sz="2400" dirty="0"/>
              <a:t> </a:t>
            </a:r>
            <a:r>
              <a:rPr lang="en-US" sz="2400" dirty="0" err="1"/>
              <a:t>medición</a:t>
            </a:r>
            <a:r>
              <a:rPr lang="en-US" sz="2400" dirty="0"/>
              <a:t>. </a:t>
            </a:r>
            <a:r>
              <a:rPr lang="en-US" sz="2400" dirty="0" err="1"/>
              <a:t>En</a:t>
            </a:r>
            <a:r>
              <a:rPr lang="en-US" sz="2400" dirty="0"/>
              <a:t>: Acta de </a:t>
            </a:r>
            <a:r>
              <a:rPr lang="en-US" sz="2400" dirty="0" err="1"/>
              <a:t>investigación</a:t>
            </a:r>
            <a:r>
              <a:rPr lang="en-US" sz="2400" dirty="0"/>
              <a:t> </a:t>
            </a:r>
            <a:r>
              <a:rPr lang="en-US" sz="2400" dirty="0" err="1"/>
              <a:t>psicológica</a:t>
            </a:r>
            <a:r>
              <a:rPr lang="en-US" sz="2400" dirty="0"/>
              <a:t>, vol. 6, no. 3. </a:t>
            </a:r>
          </a:p>
          <a:p>
            <a:pPr marL="354013" indent="-354013" algn="just">
              <a:buNone/>
            </a:pPr>
            <a:r>
              <a:rPr lang="en-US" sz="2400" dirty="0"/>
              <a:t>Torres, F (2014). El barrio, la </a:t>
            </a:r>
            <a:r>
              <a:rPr lang="en-US" sz="2400" dirty="0" err="1"/>
              <a:t>comunidad</a:t>
            </a:r>
            <a:r>
              <a:rPr lang="en-US" sz="2400" dirty="0"/>
              <a:t>, la ciudad: </a:t>
            </a:r>
            <a:r>
              <a:rPr lang="en-US" sz="2400" dirty="0" err="1"/>
              <a:t>identididades</a:t>
            </a:r>
            <a:r>
              <a:rPr lang="en-US" sz="2400" dirty="0"/>
              <a:t> y </a:t>
            </a:r>
            <a:r>
              <a:rPr lang="en-US" sz="2400" dirty="0" err="1"/>
              <a:t>disputas</a:t>
            </a:r>
            <a:r>
              <a:rPr lang="en-US" sz="2400" dirty="0"/>
              <a:t> </a:t>
            </a:r>
            <a:r>
              <a:rPr lang="en-US" sz="2400" dirty="0" err="1"/>
              <a:t>espaciales</a:t>
            </a:r>
            <a:r>
              <a:rPr lang="en-US" sz="2400" dirty="0"/>
              <a:t> </a:t>
            </a:r>
            <a:r>
              <a:rPr lang="en-US" sz="2400" dirty="0" err="1"/>
              <a:t>en</a:t>
            </a:r>
            <a:r>
              <a:rPr lang="en-US" sz="2400" dirty="0"/>
              <a:t> la </a:t>
            </a:r>
            <a:r>
              <a:rPr lang="en-US" sz="2400" dirty="0" err="1"/>
              <a:t>Ctd</a:t>
            </a:r>
            <a:r>
              <a:rPr lang="en-US" sz="2400" dirty="0"/>
              <a:t>. </a:t>
            </a:r>
            <a:r>
              <a:rPr lang="en-US" sz="2400" dirty="0" err="1"/>
              <a:t>Aníbal</a:t>
            </a:r>
            <a:r>
              <a:rPr lang="en-US" sz="2400" dirty="0"/>
              <a:t> </a:t>
            </a:r>
            <a:r>
              <a:rPr lang="en-US" sz="2400" dirty="0" err="1"/>
              <a:t>Verón</a:t>
            </a:r>
            <a:r>
              <a:rPr lang="en-US" sz="2400" dirty="0"/>
              <a:t>. </a:t>
            </a:r>
            <a:r>
              <a:rPr lang="en-US" sz="2400" dirty="0" err="1"/>
              <a:t>En</a:t>
            </a:r>
            <a:r>
              <a:rPr lang="en-US" sz="2400" dirty="0"/>
              <a:t>: </a:t>
            </a:r>
            <a:r>
              <a:rPr lang="en-US" sz="2400" dirty="0" err="1"/>
              <a:t>Astrolabio</a:t>
            </a:r>
            <a:r>
              <a:rPr lang="en-US" sz="2400" dirty="0"/>
              <a:t>, no. 12, 2014, 301-337.</a:t>
            </a:r>
            <a:endParaRPr lang="es-CL" sz="2400" dirty="0"/>
          </a:p>
          <a:p>
            <a:pPr marL="0" indent="0">
              <a:buNone/>
            </a:pPr>
            <a:endParaRPr lang="es-CL" dirty="0"/>
          </a:p>
          <a:p>
            <a:pPr marL="0" indent="0">
              <a:buNone/>
            </a:pPr>
            <a:endParaRPr lang="es-CL" dirty="0"/>
          </a:p>
          <a:p>
            <a:endParaRPr lang="es-CL" dirty="0"/>
          </a:p>
          <a:p>
            <a:endParaRPr lang="es-CL" dirty="0"/>
          </a:p>
        </p:txBody>
      </p:sp>
    </p:spTree>
    <p:extLst>
      <p:ext uri="{BB962C8B-B14F-4D97-AF65-F5344CB8AC3E}">
        <p14:creationId xmlns:p14="http://schemas.microsoft.com/office/powerpoint/2010/main" val="1439265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Interfaz de usuario gráfica, Sitio web&#10;&#10;Descripción generada automáticamente">
            <a:extLst>
              <a:ext uri="{FF2B5EF4-FFF2-40B4-BE49-F238E27FC236}">
                <a16:creationId xmlns:a16="http://schemas.microsoft.com/office/drawing/2014/main" id="{C43FA720-87B3-4A2D-B43B-300DFC9F8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830"/>
            <a:ext cx="6858000" cy="6858000"/>
          </a:xfrm>
          <a:prstGeom prst="rect">
            <a:avLst/>
          </a:prstGeom>
        </p:spPr>
      </p:pic>
      <p:sp>
        <p:nvSpPr>
          <p:cNvPr id="5" name="CuadroTexto 4">
            <a:extLst>
              <a:ext uri="{FF2B5EF4-FFF2-40B4-BE49-F238E27FC236}">
                <a16:creationId xmlns:a16="http://schemas.microsoft.com/office/drawing/2014/main" id="{8CBBFCA0-2347-4D1B-BEEB-4D5ACD0894C8}"/>
              </a:ext>
            </a:extLst>
          </p:cNvPr>
          <p:cNvSpPr txBox="1"/>
          <p:nvPr/>
        </p:nvSpPr>
        <p:spPr>
          <a:xfrm>
            <a:off x="3429000" y="6487386"/>
            <a:ext cx="6096000" cy="400110"/>
          </a:xfrm>
          <a:prstGeom prst="rect">
            <a:avLst/>
          </a:prstGeom>
          <a:noFill/>
        </p:spPr>
        <p:txBody>
          <a:bodyPr wrap="square">
            <a:spAutoFit/>
          </a:bodyPr>
          <a:lstStyle/>
          <a:p>
            <a:r>
              <a:rPr lang="es-CL" sz="2000" b="1" dirty="0">
                <a:solidFill>
                  <a:srgbClr val="0000FF"/>
                </a:solidFill>
              </a:rPr>
              <a:t>https://www.instagram.com/proyecto.id.ucen/</a:t>
            </a:r>
          </a:p>
        </p:txBody>
      </p:sp>
    </p:spTree>
    <p:extLst>
      <p:ext uri="{BB962C8B-B14F-4D97-AF65-F5344CB8AC3E}">
        <p14:creationId xmlns:p14="http://schemas.microsoft.com/office/powerpoint/2010/main" val="200143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376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831851" y="1709738"/>
            <a:ext cx="5264150" cy="2534271"/>
          </a:xfrm>
        </p:spPr>
        <p:txBody>
          <a:bodyPr>
            <a:normAutofit fontScale="90000"/>
          </a:bodyPr>
          <a:lstStyle/>
          <a:p>
            <a:pPr algn="ctr"/>
            <a:r>
              <a:rPr dirty="0" lang="es-CL">
                <a:solidFill>
                  <a:srgbClr val="0000FF"/>
                </a:solidFill>
                <a:latin typeface="+mn-lt"/>
              </a:rPr>
              <a:t>¿Es lo mismo barrio y comunidad?</a:t>
            </a:r>
            <a:endParaRPr dirty="0" lang="es-CL">
              <a:solidFill>
                <a:srgbClr val="FA3C00"/>
              </a:solidFill>
              <a:latin typeface="+mn-lt"/>
            </a:endParaRPr>
          </a:p>
        </p:txBody>
      </p:sp>
      <p:sp>
        <p:nvSpPr>
          <p:cNvPr id="9" name="Marcador de texto 8">
            <a:extLst>
              <a:ext uri="{FF2B5EF4-FFF2-40B4-BE49-F238E27FC236}">
                <a16:creationId xmlns:a16="http://schemas.microsoft.com/office/drawing/2014/main" id="{12FF3348-1E34-4174-BBC1-787A8CC18267}"/>
              </a:ext>
            </a:extLst>
          </p:cNvPr>
          <p:cNvSpPr>
            <a:spLocks noGrp="1"/>
          </p:cNvSpPr>
          <p:nvPr>
            <p:ph idx="1" type="body"/>
          </p:nvPr>
        </p:nvSpPr>
        <p:spPr/>
        <p:txBody>
          <a:bodyPr/>
          <a:lstStyle/>
          <a:p>
            <a:endParaRPr lang="es-PE"/>
          </a:p>
        </p:txBody>
      </p:sp>
      <p:pic>
        <p:nvPicPr>
          <p:cNvPr descr="Aplicación&#10;&#10;Descripción generada automáticamente con confianza media" id="10" name="Imagen 9">
            <a:extLst>
              <a:ext uri="{FF2B5EF4-FFF2-40B4-BE49-F238E27FC236}">
                <a16:creationId xmlns:a16="http://schemas.microsoft.com/office/drawing/2014/main" id="{73938647-87C9-46DA-9D54-A47E5A5987BD}"/>
              </a:ext>
            </a:extLst>
          </p:cNvPr>
          <p:cNvPicPr>
            <a:picLocks noChangeAspect="1"/>
          </p:cNvPicPr>
          <p:nvPr/>
        </p:nvPicPr>
        <p:blipFill rotWithShape="1">
          <a:blip r:embed="rId2"/>
          <a:srcRect t="88"/>
          <a:stretch/>
        </p:blipFill>
        <p:spPr>
          <a:xfrm>
            <a:off x="6845104" y="2365246"/>
            <a:ext cx="4953000" cy="2915880"/>
          </a:xfrm>
          <a:prstGeom prst="rect">
            <a:avLst/>
          </a:prstGeom>
        </p:spPr>
      </p:pic>
    </p:spTree>
    <p:extLst>
      <p:ext uri="{BB962C8B-B14F-4D97-AF65-F5344CB8AC3E}">
        <p14:creationId xmlns:p14="http://schemas.microsoft.com/office/powerpoint/2010/main" val="37080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250" spd="slow">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¿Es lo mismo barrio y comunidad?</a:t>
            </a:r>
            <a:endParaRPr lang="es-CL" dirty="0">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734504" y="1590261"/>
            <a:ext cx="5288609" cy="4799349"/>
          </a:xfrm>
        </p:spPr>
        <p:txBody>
          <a:bodyPr>
            <a:normAutofit/>
          </a:bodyPr>
          <a:lstStyle/>
          <a:p>
            <a:pPr marL="0" indent="0" algn="just">
              <a:lnSpc>
                <a:spcPct val="100000"/>
              </a:lnSpc>
              <a:spcBef>
                <a:spcPts val="0"/>
              </a:spcBef>
              <a:buNone/>
            </a:pPr>
            <a:r>
              <a:rPr lang="es-ES" sz="2400" b="1" i="1" dirty="0"/>
              <a:t>Barrio </a:t>
            </a:r>
            <a:r>
              <a:rPr lang="es-ES" sz="2400" dirty="0"/>
              <a:t>(</a:t>
            </a:r>
            <a:r>
              <a:rPr lang="es-ES" sz="2400" dirty="0">
                <a:solidFill>
                  <a:srgbClr val="0000FF"/>
                </a:solidFill>
              </a:rPr>
              <a:t>Reyes y Lezama, 2016; Torres, 2014</a:t>
            </a:r>
            <a:r>
              <a:rPr lang="es-ES" sz="2400" dirty="0"/>
              <a:t>):</a:t>
            </a:r>
            <a:r>
              <a:rPr lang="es-ES" sz="2400" b="1" i="1" dirty="0"/>
              <a:t> </a:t>
            </a:r>
          </a:p>
          <a:p>
            <a:pPr algn="just">
              <a:lnSpc>
                <a:spcPct val="100000"/>
              </a:lnSpc>
              <a:spcBef>
                <a:spcPts val="0"/>
              </a:spcBef>
            </a:pPr>
            <a:r>
              <a:rPr lang="es-ES" sz="2400" dirty="0"/>
              <a:t>Lugar concreto</a:t>
            </a:r>
          </a:p>
          <a:p>
            <a:pPr algn="just">
              <a:lnSpc>
                <a:spcPct val="100000"/>
              </a:lnSpc>
              <a:spcBef>
                <a:spcPts val="0"/>
              </a:spcBef>
            </a:pPr>
            <a:r>
              <a:rPr lang="es-ES" sz="2400" dirty="0"/>
              <a:t>proximidad física entre individuos</a:t>
            </a:r>
          </a:p>
          <a:p>
            <a:pPr algn="just">
              <a:lnSpc>
                <a:spcPct val="100000"/>
              </a:lnSpc>
              <a:spcBef>
                <a:spcPts val="0"/>
              </a:spcBef>
            </a:pPr>
            <a:r>
              <a:rPr lang="es-ES" sz="2400" dirty="0"/>
              <a:t>Mismo espacio</a:t>
            </a:r>
          </a:p>
          <a:p>
            <a:pPr algn="just">
              <a:lnSpc>
                <a:spcPct val="100000"/>
              </a:lnSpc>
              <a:spcBef>
                <a:spcPts val="0"/>
              </a:spcBef>
            </a:pPr>
            <a:r>
              <a:rPr lang="es-ES" sz="2400" dirty="0"/>
              <a:t>Entorno compartido</a:t>
            </a:r>
          </a:p>
          <a:p>
            <a:pPr algn="just">
              <a:lnSpc>
                <a:spcPct val="100000"/>
              </a:lnSpc>
              <a:spcBef>
                <a:spcPts val="0"/>
              </a:spcBef>
            </a:pPr>
            <a:r>
              <a:rPr lang="es-ES" sz="2400" dirty="0"/>
              <a:t>¿Organización?</a:t>
            </a:r>
          </a:p>
          <a:p>
            <a:pPr algn="just">
              <a:lnSpc>
                <a:spcPct val="100000"/>
              </a:lnSpc>
              <a:spcBef>
                <a:spcPts val="0"/>
              </a:spcBef>
            </a:pPr>
            <a:endParaRPr lang="es-ES" sz="2400" dirty="0"/>
          </a:p>
          <a:p>
            <a:pPr algn="just">
              <a:lnSpc>
                <a:spcPct val="100000"/>
              </a:lnSpc>
              <a:spcBef>
                <a:spcPts val="0"/>
              </a:spcBef>
            </a:pPr>
            <a:endParaRPr lang="es-CL" sz="2400" dirty="0"/>
          </a:p>
        </p:txBody>
      </p:sp>
      <p:sp>
        <p:nvSpPr>
          <p:cNvPr id="6" name="Marcador de contenido 2">
            <a:extLst>
              <a:ext uri="{FF2B5EF4-FFF2-40B4-BE49-F238E27FC236}">
                <a16:creationId xmlns:a16="http://schemas.microsoft.com/office/drawing/2014/main" id="{508CB5CC-7A6C-4902-8F6A-E40D01685121}"/>
              </a:ext>
            </a:extLst>
          </p:cNvPr>
          <p:cNvSpPr txBox="1">
            <a:spLocks/>
          </p:cNvSpPr>
          <p:nvPr/>
        </p:nvSpPr>
        <p:spPr>
          <a:xfrm>
            <a:off x="6383243" y="1500167"/>
            <a:ext cx="5288609" cy="511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s-ES" sz="2400" b="1" i="1" dirty="0">
                <a:ea typeface="Calibri" panose="020F0502020204030204" pitchFamily="34" charset="0"/>
              </a:rPr>
              <a:t>Comunidad:</a:t>
            </a:r>
          </a:p>
          <a:p>
            <a:pPr algn="just">
              <a:lnSpc>
                <a:spcPct val="100000"/>
              </a:lnSpc>
              <a:spcBef>
                <a:spcPts val="0"/>
              </a:spcBef>
            </a:pPr>
            <a:r>
              <a:rPr lang="es-ES" sz="2400" dirty="0"/>
              <a:t>No necesariamente es un espacio o lugar en concreto, puede ser virtual. </a:t>
            </a:r>
            <a:r>
              <a:rPr lang="es-ES" sz="2400" dirty="0" err="1"/>
              <a:t>Ej</a:t>
            </a:r>
            <a:r>
              <a:rPr lang="es-ES" sz="2400" dirty="0"/>
              <a:t>: </a:t>
            </a:r>
            <a:r>
              <a:rPr lang="es-ES" sz="2400" b="1" dirty="0">
                <a:solidFill>
                  <a:srgbClr val="0000FF"/>
                </a:solidFill>
              </a:rPr>
              <a:t>comunidades virtuales</a:t>
            </a:r>
            <a:r>
              <a:rPr lang="es-ES" sz="2400" dirty="0"/>
              <a:t>.</a:t>
            </a:r>
          </a:p>
          <a:p>
            <a:pPr algn="just">
              <a:lnSpc>
                <a:spcPct val="100000"/>
              </a:lnSpc>
              <a:spcBef>
                <a:spcPts val="0"/>
              </a:spcBef>
            </a:pPr>
            <a:r>
              <a:rPr lang="es-ES" sz="2400" dirty="0"/>
              <a:t>Proximidad ideológica: Visión compartida</a:t>
            </a:r>
          </a:p>
          <a:p>
            <a:pPr algn="just">
              <a:lnSpc>
                <a:spcPct val="100000"/>
              </a:lnSpc>
              <a:spcBef>
                <a:spcPts val="0"/>
              </a:spcBef>
            </a:pPr>
            <a:r>
              <a:rPr lang="es-ES" sz="2400" dirty="0"/>
              <a:t>Intereses compartidos</a:t>
            </a:r>
          </a:p>
          <a:p>
            <a:pPr algn="just">
              <a:lnSpc>
                <a:spcPct val="100000"/>
              </a:lnSpc>
              <a:spcBef>
                <a:spcPts val="0"/>
              </a:spcBef>
            </a:pPr>
            <a:r>
              <a:rPr lang="es-ES" sz="2400" dirty="0"/>
              <a:t>Organización interna</a:t>
            </a:r>
            <a:endParaRPr lang="es-CL" sz="2400" dirty="0"/>
          </a:p>
        </p:txBody>
      </p:sp>
    </p:spTree>
    <p:extLst>
      <p:ext uri="{BB962C8B-B14F-4D97-AF65-F5344CB8AC3E}">
        <p14:creationId xmlns:p14="http://schemas.microsoft.com/office/powerpoint/2010/main" val="428836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23CA0-830A-4716-A8A1-30495A6C1A50}"/>
              </a:ext>
            </a:extLst>
          </p:cNvPr>
          <p:cNvSpPr>
            <a:spLocks noGrp="1"/>
          </p:cNvSpPr>
          <p:nvPr>
            <p:ph type="title"/>
          </p:nvPr>
        </p:nvSpPr>
        <p:spPr>
          <a:xfrm>
            <a:off x="653715" y="231233"/>
            <a:ext cx="10515600" cy="1325563"/>
          </a:xfrm>
        </p:spPr>
        <p:txBody>
          <a:bodyPr/>
          <a:lstStyle/>
          <a:p>
            <a:pPr algn="ctr"/>
            <a:r>
              <a:rPr dirty="0" lang="es-PE">
                <a:solidFill>
                  <a:srgbClr val="0000FF"/>
                </a:solidFill>
              </a:rPr>
              <a:t>Comunidades Virtuales</a:t>
            </a:r>
          </a:p>
        </p:txBody>
      </p:sp>
      <p:pic>
        <p:nvPicPr>
          <p:cNvPr id="5" name="Imagen 4">
            <a:extLst>
              <a:ext uri="{FF2B5EF4-FFF2-40B4-BE49-F238E27FC236}">
                <a16:creationId xmlns:a16="http://schemas.microsoft.com/office/drawing/2014/main" id="{7194FBBF-07A6-4BC1-9CCA-2DD096D04C7F}"/>
              </a:ext>
            </a:extLst>
          </p:cNvPr>
          <p:cNvPicPr>
            <a:picLocks noChangeAspect="1"/>
          </p:cNvPicPr>
          <p:nvPr/>
        </p:nvPicPr>
        <p:blipFill rotWithShape="1">
          <a:blip r:embed="rId2"/>
          <a:srcRect b="75" r="32"/>
          <a:stretch/>
        </p:blipFill>
        <p:spPr>
          <a:xfrm>
            <a:off x="950320" y="2243068"/>
            <a:ext cx="3500144" cy="3337478"/>
          </a:xfrm>
          <a:prstGeom prst="rect">
            <a:avLst/>
          </a:prstGeom>
        </p:spPr>
      </p:pic>
      <p:pic>
        <p:nvPicPr>
          <p:cNvPr id="11" name="Marcador de contenido 10">
            <a:extLst>
              <a:ext uri="{FF2B5EF4-FFF2-40B4-BE49-F238E27FC236}">
                <a16:creationId xmlns:a16="http://schemas.microsoft.com/office/drawing/2014/main" id="{70891435-0422-4828-9715-2754738F4345}"/>
              </a:ext>
            </a:extLst>
          </p:cNvPr>
          <p:cNvPicPr>
            <a:picLocks noChangeAspect="1" noGrp="1"/>
          </p:cNvPicPr>
          <p:nvPr>
            <p:ph idx="1"/>
          </p:nvPr>
        </p:nvPicPr>
        <p:blipFill rotWithShape="1">
          <a:blip r:embed="rId3"/>
          <a:srcRect l="1378" r="5660"/>
          <a:stretch/>
        </p:blipFill>
        <p:spPr>
          <a:xfrm>
            <a:off x="5553869" y="2322581"/>
            <a:ext cx="5836515" cy="3531567"/>
          </a:xfrm>
          <a:prstGeom prst="rect">
            <a:avLst/>
          </a:prstGeom>
        </p:spPr>
      </p:pic>
    </p:spTree>
    <p:extLst>
      <p:ext uri="{BB962C8B-B14F-4D97-AF65-F5344CB8AC3E}">
        <p14:creationId xmlns:p14="http://schemas.microsoft.com/office/powerpoint/2010/main" val="85553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250" spd="slow">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Comunidad </a:t>
            </a:r>
            <a:endParaRPr lang="es-CL" dirty="0">
              <a:solidFill>
                <a:srgbClr val="FA3C00"/>
              </a:solidFill>
              <a:latin typeface="+mn-lt"/>
            </a:endParaRPr>
          </a:p>
        </p:txBody>
      </p:sp>
      <p:sp>
        <p:nvSpPr>
          <p:cNvPr id="4" name="Google Shape;104;p21">
            <a:extLst>
              <a:ext uri="{FF2B5EF4-FFF2-40B4-BE49-F238E27FC236}">
                <a16:creationId xmlns:a16="http://schemas.microsoft.com/office/drawing/2014/main" id="{9FE03481-68A1-4584-9D24-0D9928A38CE4}"/>
              </a:ext>
            </a:extLst>
          </p:cNvPr>
          <p:cNvSpPr txBox="1">
            <a:spLocks/>
          </p:cNvSpPr>
          <p:nvPr/>
        </p:nvSpPr>
        <p:spPr>
          <a:xfrm>
            <a:off x="648248" y="1699607"/>
            <a:ext cx="5516578" cy="397317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gn="just"/>
            <a:r>
              <a:rPr lang="es-MX" sz="2400" dirty="0"/>
              <a:t>«Una comunidad es un grupo en constante transformación y evolución (su tamaño puede variar), que en su interrelación genera un </a:t>
            </a:r>
            <a:r>
              <a:rPr lang="es-MX" sz="2400" b="1" dirty="0"/>
              <a:t>sentido de pertenencia</a:t>
            </a:r>
            <a:r>
              <a:rPr lang="es-MX" sz="2400" dirty="0"/>
              <a:t> e </a:t>
            </a:r>
            <a:r>
              <a:rPr lang="es-MX" sz="2400" b="1" dirty="0"/>
              <a:t>identidad social</a:t>
            </a:r>
            <a:r>
              <a:rPr lang="es-MX" sz="2400" dirty="0"/>
              <a:t>, tomando sus integrantes conciencia de sí como grupo, y fortaleciéndose como unidad y potencialidad social» (</a:t>
            </a:r>
            <a:r>
              <a:rPr lang="es-MX" sz="2400" dirty="0">
                <a:solidFill>
                  <a:srgbClr val="0000FF"/>
                </a:solidFill>
              </a:rPr>
              <a:t>Montero, 2012</a:t>
            </a:r>
            <a:r>
              <a:rPr lang="es-MX" sz="2400" dirty="0"/>
              <a:t>).</a:t>
            </a:r>
          </a:p>
          <a:p>
            <a:pPr indent="-76200">
              <a:spcBef>
                <a:spcPts val="0"/>
              </a:spcBef>
              <a:buSzPts val="2400"/>
              <a:buFont typeface="Arial" panose="020B0604020202020204" pitchFamily="34" charset="0"/>
              <a:buNone/>
            </a:pPr>
            <a:endParaRPr lang="es-MX" b="1" dirty="0">
              <a:effectLst>
                <a:outerShdw blurRad="38100" dist="38100" dir="2700000" algn="tl">
                  <a:srgbClr val="000000">
                    <a:alpha val="43137"/>
                  </a:srgbClr>
                </a:outerShdw>
              </a:effectLst>
            </a:endParaRPr>
          </a:p>
          <a:p>
            <a:pPr indent="-76200">
              <a:spcBef>
                <a:spcPts val="0"/>
              </a:spcBef>
              <a:buSzPts val="2400"/>
              <a:buFont typeface="Arial" panose="020B0604020202020204" pitchFamily="34" charset="0"/>
              <a:buNone/>
            </a:pPr>
            <a:endParaRPr lang="es-MX" dirty="0"/>
          </a:p>
        </p:txBody>
      </p:sp>
      <p:pic>
        <p:nvPicPr>
          <p:cNvPr id="5" name="Imagen 4">
            <a:extLst>
              <a:ext uri="{FF2B5EF4-FFF2-40B4-BE49-F238E27FC236}">
                <a16:creationId xmlns:a16="http://schemas.microsoft.com/office/drawing/2014/main" id="{71665A91-006C-438A-91F0-2296D5A76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4746" y="1885548"/>
            <a:ext cx="3316619" cy="37872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36957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lang="es-CL" dirty="0">
                <a:solidFill>
                  <a:srgbClr val="0000FF"/>
                </a:solidFill>
                <a:latin typeface="+mn-lt"/>
              </a:rPr>
              <a:t>Comunidad </a:t>
            </a:r>
            <a:endParaRPr lang="es-CL" dirty="0">
              <a:solidFill>
                <a:srgbClr val="FA3C00"/>
              </a:solidFill>
              <a:latin typeface="+mn-lt"/>
            </a:endParaRPr>
          </a:p>
        </p:txBody>
      </p:sp>
      <p:sp>
        <p:nvSpPr>
          <p:cNvPr id="10" name="Marcador de contenido 9">
            <a:extLst>
              <a:ext uri="{FF2B5EF4-FFF2-40B4-BE49-F238E27FC236}">
                <a16:creationId xmlns:a16="http://schemas.microsoft.com/office/drawing/2014/main" id="{4E7EA416-3462-469B-9E0F-D17551FE8E91}"/>
              </a:ext>
            </a:extLst>
          </p:cNvPr>
          <p:cNvSpPr>
            <a:spLocks noGrp="1"/>
          </p:cNvSpPr>
          <p:nvPr>
            <p:ph idx="1"/>
          </p:nvPr>
        </p:nvSpPr>
        <p:spPr>
          <a:xfrm>
            <a:off x="1087939" y="2215105"/>
            <a:ext cx="4759409" cy="2050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s-PE" dirty="0"/>
              <a:t>Sentido de pertenencia</a:t>
            </a:r>
          </a:p>
        </p:txBody>
      </p:sp>
      <p:sp>
        <p:nvSpPr>
          <p:cNvPr id="11" name="Elipse 10">
            <a:extLst>
              <a:ext uri="{FF2B5EF4-FFF2-40B4-BE49-F238E27FC236}">
                <a16:creationId xmlns:a16="http://schemas.microsoft.com/office/drawing/2014/main" id="{D7A26E77-4C25-450C-86BE-3C0A2A13F5DE}"/>
              </a:ext>
            </a:extLst>
          </p:cNvPr>
          <p:cNvSpPr/>
          <p:nvPr/>
        </p:nvSpPr>
        <p:spPr>
          <a:xfrm>
            <a:off x="6698086" y="2068893"/>
            <a:ext cx="4759409" cy="2343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a:t>Identidad </a:t>
            </a:r>
          </a:p>
          <a:p>
            <a:pPr algn="ctr"/>
            <a:r>
              <a:rPr lang="es-PE" sz="3200" dirty="0"/>
              <a:t>Social</a:t>
            </a:r>
          </a:p>
        </p:txBody>
      </p:sp>
      <p:sp>
        <p:nvSpPr>
          <p:cNvPr id="12" name="CuadroTexto 11">
            <a:extLst>
              <a:ext uri="{FF2B5EF4-FFF2-40B4-BE49-F238E27FC236}">
                <a16:creationId xmlns:a16="http://schemas.microsoft.com/office/drawing/2014/main" id="{85EDAC15-881F-40E4-8489-91EC96CFB13C}"/>
              </a:ext>
            </a:extLst>
          </p:cNvPr>
          <p:cNvSpPr txBox="1"/>
          <p:nvPr/>
        </p:nvSpPr>
        <p:spPr>
          <a:xfrm>
            <a:off x="1087939" y="4499811"/>
            <a:ext cx="4673764" cy="1200329"/>
          </a:xfrm>
          <a:prstGeom prst="rect">
            <a:avLst/>
          </a:prstGeom>
          <a:noFill/>
        </p:spPr>
        <p:txBody>
          <a:bodyPr wrap="square" rtlCol="0">
            <a:spAutoFit/>
          </a:bodyPr>
          <a:lstStyle/>
          <a:p>
            <a:pPr algn="ctr"/>
            <a:r>
              <a:rPr lang="es-PE" sz="2400" dirty="0"/>
              <a:t>¿Por qué participo?</a:t>
            </a:r>
          </a:p>
          <a:p>
            <a:pPr algn="ctr"/>
            <a:r>
              <a:rPr lang="es-PE" sz="2400" dirty="0"/>
              <a:t>¿Qué gano con ello?</a:t>
            </a:r>
          </a:p>
          <a:p>
            <a:pPr algn="ctr"/>
            <a:r>
              <a:rPr lang="es-PE" sz="2400" dirty="0"/>
              <a:t>Influencia positiva en uno mismo</a:t>
            </a:r>
          </a:p>
        </p:txBody>
      </p:sp>
      <p:sp>
        <p:nvSpPr>
          <p:cNvPr id="13" name="CuadroTexto 12">
            <a:extLst>
              <a:ext uri="{FF2B5EF4-FFF2-40B4-BE49-F238E27FC236}">
                <a16:creationId xmlns:a16="http://schemas.microsoft.com/office/drawing/2014/main" id="{96D58F0A-8331-4288-882B-43BAA06F800A}"/>
              </a:ext>
            </a:extLst>
          </p:cNvPr>
          <p:cNvSpPr txBox="1"/>
          <p:nvPr/>
        </p:nvSpPr>
        <p:spPr>
          <a:xfrm>
            <a:off x="6371770" y="4499811"/>
            <a:ext cx="4759409" cy="1477328"/>
          </a:xfrm>
          <a:prstGeom prst="rect">
            <a:avLst/>
          </a:prstGeom>
          <a:noFill/>
        </p:spPr>
        <p:txBody>
          <a:bodyPr wrap="square" rtlCol="0">
            <a:spAutoFit/>
          </a:bodyPr>
          <a:lstStyle/>
          <a:p>
            <a:pPr algn="ctr"/>
            <a:r>
              <a:rPr lang="es-PE" sz="2400" dirty="0"/>
              <a:t>¿Quién soy yo al participar?</a:t>
            </a:r>
          </a:p>
          <a:p>
            <a:pPr algn="ctr"/>
            <a:r>
              <a:rPr lang="es-PE" sz="2400" dirty="0" err="1"/>
              <a:t>Autorreferencialidad</a:t>
            </a:r>
            <a:endParaRPr lang="es-PE" sz="2400" dirty="0"/>
          </a:p>
          <a:p>
            <a:pPr algn="ctr"/>
            <a:r>
              <a:rPr lang="es-PE" sz="2400" dirty="0"/>
              <a:t>Participar me define como persona</a:t>
            </a:r>
          </a:p>
          <a:p>
            <a:pPr algn="ctr"/>
            <a:endParaRPr lang="es-PE" dirty="0"/>
          </a:p>
        </p:txBody>
      </p:sp>
    </p:spTree>
    <p:extLst>
      <p:ext uri="{BB962C8B-B14F-4D97-AF65-F5344CB8AC3E}">
        <p14:creationId xmlns:p14="http://schemas.microsoft.com/office/powerpoint/2010/main" val="3735683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838200" y="2310581"/>
            <a:ext cx="10515600" cy="1867670"/>
          </a:xfrm>
        </p:spPr>
        <p:txBody>
          <a:bodyPr>
            <a:normAutofit fontScale="90000"/>
          </a:bodyPr>
          <a:lstStyle/>
          <a:p>
            <a:pPr algn="ctr"/>
            <a:r>
              <a:rPr lang="es-CL" dirty="0">
                <a:solidFill>
                  <a:srgbClr val="0000FF"/>
                </a:solidFill>
                <a:latin typeface="+mn-lt"/>
              </a:rPr>
              <a:t>Y un barrio …</a:t>
            </a:r>
            <a:br>
              <a:rPr lang="es-CL" dirty="0">
                <a:solidFill>
                  <a:srgbClr val="0000FF"/>
                </a:solidFill>
                <a:latin typeface="+mn-lt"/>
              </a:rPr>
            </a:br>
            <a:r>
              <a:rPr lang="es-CL" dirty="0">
                <a:solidFill>
                  <a:srgbClr val="0000FF"/>
                </a:solidFill>
                <a:effectLst>
                  <a:outerShdw blurRad="38100" dist="38100" dir="2700000" algn="tl">
                    <a:srgbClr val="000000">
                      <a:alpha val="43137"/>
                    </a:srgbClr>
                  </a:outerShdw>
                </a:effectLst>
                <a:latin typeface="+mn-lt"/>
              </a:rPr>
              <a:t> </a:t>
            </a:r>
            <a:r>
              <a:rPr lang="es-CL" i="1" dirty="0">
                <a:solidFill>
                  <a:srgbClr val="0000FF"/>
                </a:solidFill>
                <a:effectLst>
                  <a:outerShdw blurRad="38100" dist="38100" dir="2700000" algn="tl">
                    <a:srgbClr val="000000">
                      <a:alpha val="43137"/>
                    </a:srgbClr>
                  </a:outerShdw>
                </a:effectLst>
                <a:latin typeface="+mn-lt"/>
              </a:rPr>
              <a:t>¿puede transformarse </a:t>
            </a:r>
            <a:br>
              <a:rPr lang="es-CL" i="1" dirty="0">
                <a:solidFill>
                  <a:srgbClr val="0000FF"/>
                </a:solidFill>
                <a:effectLst>
                  <a:outerShdw blurRad="38100" dist="38100" dir="2700000" algn="tl">
                    <a:srgbClr val="000000">
                      <a:alpha val="43137"/>
                    </a:srgbClr>
                  </a:outerShdw>
                </a:effectLst>
                <a:latin typeface="+mn-lt"/>
              </a:rPr>
            </a:br>
            <a:r>
              <a:rPr lang="es-CL" i="1" dirty="0">
                <a:solidFill>
                  <a:srgbClr val="0000FF"/>
                </a:solidFill>
                <a:effectLst>
                  <a:outerShdw blurRad="38100" dist="38100" dir="2700000" algn="tl">
                    <a:srgbClr val="000000">
                      <a:alpha val="43137"/>
                    </a:srgbClr>
                  </a:outerShdw>
                </a:effectLst>
                <a:latin typeface="+mn-lt"/>
              </a:rPr>
              <a:t>en una comunidad? </a:t>
            </a:r>
            <a:endParaRPr lang="es-CL" i="1" dirty="0">
              <a:solidFill>
                <a:srgbClr val="FA3C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03144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40C4F-6AD7-4089-B762-6B1207E43E90}"/>
              </a:ext>
            </a:extLst>
          </p:cNvPr>
          <p:cNvSpPr>
            <a:spLocks noGrp="1"/>
          </p:cNvSpPr>
          <p:nvPr>
            <p:ph type="title"/>
          </p:nvPr>
        </p:nvSpPr>
        <p:spPr>
          <a:xfrm>
            <a:off x="941895" y="91747"/>
            <a:ext cx="10515600" cy="1325563"/>
          </a:xfrm>
        </p:spPr>
        <p:txBody>
          <a:bodyPr/>
          <a:lstStyle/>
          <a:p>
            <a:pPr algn="ctr"/>
            <a:r>
              <a:rPr dirty="0" lang="es-CL">
                <a:solidFill>
                  <a:srgbClr val="0000FF"/>
                </a:solidFill>
                <a:latin typeface="+mn-lt"/>
              </a:rPr>
              <a:t>Un barrio, ¿puede transformarse </a:t>
            </a:r>
            <a:br>
              <a:rPr dirty="0" lang="es-CL">
                <a:solidFill>
                  <a:srgbClr val="0000FF"/>
                </a:solidFill>
                <a:latin typeface="+mn-lt"/>
              </a:rPr>
            </a:br>
            <a:r>
              <a:rPr dirty="0" lang="es-CL">
                <a:solidFill>
                  <a:srgbClr val="0000FF"/>
                </a:solidFill>
                <a:latin typeface="+mn-lt"/>
              </a:rPr>
              <a:t>en una comunidad? </a:t>
            </a:r>
            <a:endParaRPr dirty="0" lang="es-CL">
              <a:solidFill>
                <a:srgbClr val="FA3C00"/>
              </a:solidFill>
              <a:latin typeface="+mn-lt"/>
            </a:endParaRPr>
          </a:p>
        </p:txBody>
      </p:sp>
      <p:sp>
        <p:nvSpPr>
          <p:cNvPr id="3" name="Marcador de contenido 2">
            <a:extLst>
              <a:ext uri="{FF2B5EF4-FFF2-40B4-BE49-F238E27FC236}">
                <a16:creationId xmlns:a16="http://schemas.microsoft.com/office/drawing/2014/main" id="{F6CC649B-4B7B-4E2A-AD0C-87E5A8CCE2A0}"/>
              </a:ext>
            </a:extLst>
          </p:cNvPr>
          <p:cNvSpPr>
            <a:spLocks noGrp="1"/>
          </p:cNvSpPr>
          <p:nvPr>
            <p:ph idx="1"/>
          </p:nvPr>
        </p:nvSpPr>
        <p:spPr>
          <a:xfrm>
            <a:off x="477830" y="1654836"/>
            <a:ext cx="5706660" cy="5111417"/>
          </a:xfrm>
        </p:spPr>
        <p:txBody>
          <a:bodyPr>
            <a:normAutofit/>
          </a:bodyPr>
          <a:lstStyle/>
          <a:p>
            <a:pPr algn="just">
              <a:lnSpc>
                <a:spcPct val="100000"/>
              </a:lnSpc>
              <a:spcBef>
                <a:spcPts val="0"/>
              </a:spcBef>
            </a:pPr>
            <a:r>
              <a:rPr dirty="0" lang="es-ES" sz="2400">
                <a:effectLst/>
                <a:ea charset="0" panose="020F0502020204030204" pitchFamily="34" typeface="Calibri"/>
              </a:rPr>
              <a:t>Por supuesto. </a:t>
            </a:r>
          </a:p>
          <a:p>
            <a:pPr>
              <a:lnSpc>
                <a:spcPct val="100000"/>
              </a:lnSpc>
              <a:spcBef>
                <a:spcPts val="0"/>
              </a:spcBef>
            </a:pPr>
            <a:r>
              <a:rPr dirty="0" lang="es-ES" sz="2400"/>
              <a:t>Experiencia: Centro Cultural Luis Berger, </a:t>
            </a:r>
            <a:br>
              <a:rPr dirty="0" lang="es-ES" sz="2400"/>
            </a:br>
            <a:r>
              <a:rPr dirty="0" lang="es-ES" sz="2400"/>
              <a:t>Proyecto “Quijote para la vida”.</a:t>
            </a:r>
            <a:endParaRPr dirty="0" lang="es-CL" sz="2400"/>
          </a:p>
        </p:txBody>
      </p:sp>
      <p:pic>
        <p:nvPicPr>
          <p:cNvPr descr="Un caballo en la calle&#10;&#10;Descripción generada automáticamente con confianza baja" id="5" name="Imagen 4">
            <a:extLst>
              <a:ext uri="{FF2B5EF4-FFF2-40B4-BE49-F238E27FC236}">
                <a16:creationId xmlns:a16="http://schemas.microsoft.com/office/drawing/2014/main" id="{BE1ABBBE-D9AA-4504-B56E-9721FC69E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60" y="3043378"/>
            <a:ext cx="4739049" cy="3159366"/>
          </a:xfrm>
          <a:prstGeom prst="rect">
            <a:avLst/>
          </a:prstGeom>
        </p:spPr>
      </p:pic>
      <p:pic>
        <p:nvPicPr>
          <p:cNvPr id="7" name="Imagen 6">
            <a:extLst>
              <a:ext uri="{FF2B5EF4-FFF2-40B4-BE49-F238E27FC236}">
                <a16:creationId xmlns:a16="http://schemas.microsoft.com/office/drawing/2014/main" id="{24B76335-FD52-47CC-8247-04AB98B8D90A}"/>
              </a:ext>
            </a:extLst>
          </p:cNvPr>
          <p:cNvPicPr>
            <a:picLocks noChangeAspect="1"/>
          </p:cNvPicPr>
          <p:nvPr/>
        </p:nvPicPr>
        <p:blipFill rotWithShape="1">
          <a:blip r:embed="rId3">
            <a:extLst>
              <a:ext uri="{28A0092B-C50C-407E-A947-70E740481C1C}">
                <a14:useLocalDpi xmlns:a14="http://schemas.microsoft.com/office/drawing/2010/main" val="0"/>
              </a:ext>
            </a:extLst>
          </a:blip>
          <a:srcRect t="64"/>
          <a:stretch/>
        </p:blipFill>
        <p:spPr>
          <a:xfrm>
            <a:off x="7371029" y="1573161"/>
            <a:ext cx="4447096" cy="4374659"/>
          </a:xfrm>
          <a:prstGeom prst="rect">
            <a:avLst/>
          </a:prstGeom>
        </p:spPr>
      </p:pic>
      <p:sp>
        <p:nvSpPr>
          <p:cNvPr id="8" name="Flecha: a la derecha 7">
            <a:extLst>
              <a:ext uri="{FF2B5EF4-FFF2-40B4-BE49-F238E27FC236}">
                <a16:creationId xmlns:a16="http://schemas.microsoft.com/office/drawing/2014/main" id="{C7394D88-7226-4BD4-991B-C256AA8A5BA3}"/>
              </a:ext>
            </a:extLst>
          </p:cNvPr>
          <p:cNvSpPr/>
          <p:nvPr/>
        </p:nvSpPr>
        <p:spPr>
          <a:xfrm>
            <a:off x="5811281" y="4182143"/>
            <a:ext cx="1467678" cy="4969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PE"/>
          </a:p>
        </p:txBody>
      </p:sp>
    </p:spTree>
    <p:extLst>
      <p:ext uri="{BB962C8B-B14F-4D97-AF65-F5344CB8AC3E}">
        <p14:creationId xmlns:p14="http://schemas.microsoft.com/office/powerpoint/2010/main" val="664209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250" spd="slow">
        <p15:prstTrans prst="peelOff"/>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1122</Words>
  <Application>Microsoft Office PowerPoint</Application>
  <PresentationFormat>Panorámica</PresentationFormat>
  <Paragraphs>101</Paragraphs>
  <Slides>29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Calibri Light</vt:lpstr>
      <vt:lpstr>Tema de Office</vt:lpstr>
      <vt:lpstr>Presentación de PowerPoint</vt:lpstr>
      <vt:lpstr>Esquema de la presentación</vt:lpstr>
      <vt:lpstr>¿Es lo mismo barrio y comunidad?</vt:lpstr>
      <vt:lpstr>¿Es lo mismo barrio y comunidad?</vt:lpstr>
      <vt:lpstr>Comunidades Virtuales</vt:lpstr>
      <vt:lpstr>Comunidad </vt:lpstr>
      <vt:lpstr>Comunidad </vt:lpstr>
      <vt:lpstr>Y un barrio …  ¿puede transformarse  en una comunidad? </vt:lpstr>
      <vt:lpstr>Un barrio, ¿puede transformarse  en una comunidad? </vt:lpstr>
      <vt:lpstr>Un barrio, ¿puede transformarse  en una comunidad? </vt:lpstr>
      <vt:lpstr>Proyecto: Quijote para la vida</vt:lpstr>
      <vt:lpstr>Subtitulo </vt:lpstr>
      <vt:lpstr>Subtitulo </vt:lpstr>
      <vt:lpstr>Modelo Ecológico de Bronfenbrenner</vt:lpstr>
      <vt:lpstr>Psicología Comunitaria</vt:lpstr>
      <vt:lpstr>Elementos del Sentido de Comunidad</vt:lpstr>
      <vt:lpstr>Técnica 1: Ficha de Sentido de Comunidad</vt:lpstr>
      <vt:lpstr>Técnica 2: Entrevista comunitaria</vt:lpstr>
      <vt:lpstr>Técnica 3: El árbol de problemas</vt:lpstr>
      <vt:lpstr>Técnica 4: La escalera de participación</vt:lpstr>
      <vt:lpstr>Técnica 5: El mapeo de actores sociales</vt:lpstr>
      <vt:lpstr>Algunos productos del curso de  Psicología Comunitaria</vt:lpstr>
      <vt:lpstr>Algunos productos del curso de  Psicología Comunitaria</vt:lpstr>
      <vt:lpstr>Conclusiones preliminares</vt:lpstr>
      <vt:lpstr>Desafíos actuales</vt:lpstr>
      <vt:lpstr>Las comunidades pueden inspirar otras comunidades</vt:lpstr>
      <vt:lpstr>Referencias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Denise Oyarzún Gómez</dc:creator>
  <cp:lastModifiedBy>deniseoyarzungomez@gmail.com</cp:lastModifiedBy>
  <cp:revision>123</cp:revision>
  <dcterms:created xsi:type="dcterms:W3CDTF">2020-10-15T19:06:12Z</dcterms:created>
  <dcterms:modified xsi:type="dcterms:W3CDTF">2021-07-26T22:19:21Z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1080812</vt:lpwstr>
  </property>
  <property fmtid="{D5CDD505-2E9C-101B-9397-08002B2CF9AE}" name="NXPowerLiteSettings" pid="3">
    <vt:lpwstr>F7000400038000</vt:lpwstr>
  </property>
  <property fmtid="{D5CDD505-2E9C-101B-9397-08002B2CF9AE}" name="NXPowerLiteVersion" pid="4">
    <vt:lpwstr>S10.2.0</vt:lpwstr>
  </property>
</Properties>
</file>